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6" r:id="rId2"/>
    <p:sldId id="266" r:id="rId3"/>
    <p:sldId id="428" r:id="rId4"/>
    <p:sldId id="430" r:id="rId5"/>
    <p:sldId id="434" r:id="rId6"/>
    <p:sldId id="435" r:id="rId7"/>
    <p:sldId id="436" r:id="rId8"/>
    <p:sldId id="438" r:id="rId9"/>
    <p:sldId id="439" r:id="rId10"/>
    <p:sldId id="445" r:id="rId11"/>
    <p:sldId id="519" r:id="rId12"/>
    <p:sldId id="530" r:id="rId13"/>
    <p:sldId id="521" r:id="rId14"/>
    <p:sldId id="494" r:id="rId15"/>
    <p:sldId id="440" r:id="rId16"/>
    <p:sldId id="441" r:id="rId17"/>
    <p:sldId id="495" r:id="rId18"/>
    <p:sldId id="442" r:id="rId19"/>
    <p:sldId id="443" r:id="rId20"/>
    <p:sldId id="444" r:id="rId21"/>
    <p:sldId id="446" r:id="rId22"/>
    <p:sldId id="447" r:id="rId23"/>
    <p:sldId id="466" r:id="rId24"/>
    <p:sldId id="465" r:id="rId25"/>
    <p:sldId id="467" r:id="rId26"/>
    <p:sldId id="458" r:id="rId27"/>
    <p:sldId id="459" r:id="rId28"/>
    <p:sldId id="461" r:id="rId29"/>
    <p:sldId id="460" r:id="rId30"/>
    <p:sldId id="462" r:id="rId31"/>
    <p:sldId id="463" r:id="rId32"/>
    <p:sldId id="450" r:id="rId33"/>
    <p:sldId id="451" r:id="rId34"/>
    <p:sldId id="452" r:id="rId35"/>
    <p:sldId id="453" r:id="rId36"/>
    <p:sldId id="454" r:id="rId37"/>
    <p:sldId id="464" r:id="rId38"/>
    <p:sldId id="455" r:id="rId39"/>
    <p:sldId id="456" r:id="rId40"/>
    <p:sldId id="457" r:id="rId41"/>
    <p:sldId id="468" r:id="rId42"/>
    <p:sldId id="469" r:id="rId43"/>
    <p:sldId id="472" r:id="rId44"/>
    <p:sldId id="522" r:id="rId45"/>
    <p:sldId id="523" r:id="rId46"/>
    <p:sldId id="524" r:id="rId47"/>
    <p:sldId id="525" r:id="rId48"/>
    <p:sldId id="526" r:id="rId49"/>
    <p:sldId id="527" r:id="rId50"/>
    <p:sldId id="528" r:id="rId51"/>
    <p:sldId id="529" r:id="rId52"/>
    <p:sldId id="531" r:id="rId53"/>
    <p:sldId id="471" r:id="rId54"/>
    <p:sldId id="473" r:id="rId55"/>
    <p:sldId id="477" r:id="rId56"/>
    <p:sldId id="474" r:id="rId57"/>
    <p:sldId id="475" r:id="rId58"/>
    <p:sldId id="476" r:id="rId59"/>
    <p:sldId id="498" r:id="rId60"/>
    <p:sldId id="502" r:id="rId61"/>
    <p:sldId id="503" r:id="rId62"/>
    <p:sldId id="505" r:id="rId63"/>
    <p:sldId id="481" r:id="rId64"/>
    <p:sldId id="483" r:id="rId65"/>
    <p:sldId id="537" r:id="rId66"/>
    <p:sldId id="499" r:id="rId67"/>
    <p:sldId id="500" r:id="rId68"/>
    <p:sldId id="507" r:id="rId69"/>
    <p:sldId id="501" r:id="rId70"/>
    <p:sldId id="508" r:id="rId71"/>
    <p:sldId id="470" r:id="rId72"/>
    <p:sldId id="497" r:id="rId73"/>
    <p:sldId id="535" r:id="rId74"/>
    <p:sldId id="534" r:id="rId75"/>
    <p:sldId id="538" r:id="rId76"/>
    <p:sldId id="582" r:id="rId77"/>
    <p:sldId id="583" r:id="rId78"/>
    <p:sldId id="509" r:id="rId79"/>
    <p:sldId id="510" r:id="rId80"/>
    <p:sldId id="511" r:id="rId81"/>
    <p:sldId id="512" r:id="rId82"/>
    <p:sldId id="513" r:id="rId83"/>
    <p:sldId id="584" r:id="rId84"/>
    <p:sldId id="585" r:id="rId85"/>
    <p:sldId id="514" r:id="rId86"/>
    <p:sldId id="506" r:id="rId87"/>
    <p:sldId id="540" r:id="rId88"/>
    <p:sldId id="541" r:id="rId89"/>
    <p:sldId id="542" r:id="rId90"/>
    <p:sldId id="543" r:id="rId91"/>
    <p:sldId id="544" r:id="rId92"/>
    <p:sldId id="545" r:id="rId93"/>
    <p:sldId id="546" r:id="rId94"/>
    <p:sldId id="547" r:id="rId95"/>
    <p:sldId id="548" r:id="rId96"/>
    <p:sldId id="549" r:id="rId97"/>
    <p:sldId id="550" r:id="rId98"/>
    <p:sldId id="551" r:id="rId99"/>
    <p:sldId id="552" r:id="rId100"/>
    <p:sldId id="553" r:id="rId101"/>
    <p:sldId id="554" r:id="rId102"/>
    <p:sldId id="555" r:id="rId103"/>
    <p:sldId id="556" r:id="rId104"/>
    <p:sldId id="557" r:id="rId105"/>
    <p:sldId id="558" r:id="rId106"/>
    <p:sldId id="559" r:id="rId107"/>
    <p:sldId id="560" r:id="rId108"/>
    <p:sldId id="561" r:id="rId109"/>
    <p:sldId id="562" r:id="rId110"/>
    <p:sldId id="563" r:id="rId111"/>
    <p:sldId id="564" r:id="rId112"/>
    <p:sldId id="565" r:id="rId113"/>
    <p:sldId id="566" r:id="rId114"/>
    <p:sldId id="567" r:id="rId115"/>
    <p:sldId id="568" r:id="rId116"/>
    <p:sldId id="569" r:id="rId117"/>
    <p:sldId id="570" r:id="rId118"/>
    <p:sldId id="571" r:id="rId119"/>
    <p:sldId id="572" r:id="rId120"/>
    <p:sldId id="573" r:id="rId121"/>
    <p:sldId id="574" r:id="rId122"/>
    <p:sldId id="575" r:id="rId123"/>
    <p:sldId id="576" r:id="rId124"/>
    <p:sldId id="577" r:id="rId125"/>
    <p:sldId id="578" r:id="rId126"/>
    <p:sldId id="579" r:id="rId127"/>
    <p:sldId id="580" r:id="rId128"/>
    <p:sldId id="581" r:id="rId129"/>
    <p:sldId id="312" r:id="rId1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2A6DB-02A2-FE42-A258-76E89D306174}">
          <p14:sldIdLst>
            <p14:sldId id="256"/>
            <p14:sldId id="266"/>
            <p14:sldId id="428"/>
            <p14:sldId id="430"/>
            <p14:sldId id="434"/>
            <p14:sldId id="435"/>
            <p14:sldId id="436"/>
            <p14:sldId id="438"/>
            <p14:sldId id="439"/>
            <p14:sldId id="445"/>
            <p14:sldId id="519"/>
            <p14:sldId id="530"/>
            <p14:sldId id="521"/>
            <p14:sldId id="494"/>
            <p14:sldId id="440"/>
            <p14:sldId id="441"/>
            <p14:sldId id="495"/>
            <p14:sldId id="442"/>
            <p14:sldId id="443"/>
            <p14:sldId id="444"/>
            <p14:sldId id="446"/>
            <p14:sldId id="447"/>
            <p14:sldId id="466"/>
            <p14:sldId id="465"/>
            <p14:sldId id="467"/>
            <p14:sldId id="458"/>
            <p14:sldId id="459"/>
            <p14:sldId id="461"/>
            <p14:sldId id="460"/>
            <p14:sldId id="462"/>
            <p14:sldId id="463"/>
            <p14:sldId id="450"/>
            <p14:sldId id="451"/>
            <p14:sldId id="452"/>
            <p14:sldId id="453"/>
            <p14:sldId id="454"/>
            <p14:sldId id="464"/>
            <p14:sldId id="455"/>
            <p14:sldId id="456"/>
            <p14:sldId id="457"/>
            <p14:sldId id="468"/>
            <p14:sldId id="469"/>
            <p14:sldId id="472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1"/>
            <p14:sldId id="471"/>
            <p14:sldId id="473"/>
            <p14:sldId id="477"/>
            <p14:sldId id="474"/>
            <p14:sldId id="475"/>
            <p14:sldId id="476"/>
            <p14:sldId id="498"/>
            <p14:sldId id="502"/>
            <p14:sldId id="503"/>
            <p14:sldId id="505"/>
            <p14:sldId id="481"/>
            <p14:sldId id="483"/>
            <p14:sldId id="537"/>
            <p14:sldId id="499"/>
            <p14:sldId id="500"/>
            <p14:sldId id="507"/>
            <p14:sldId id="501"/>
            <p14:sldId id="508"/>
            <p14:sldId id="470"/>
            <p14:sldId id="497"/>
            <p14:sldId id="535"/>
            <p14:sldId id="534"/>
            <p14:sldId id="538"/>
            <p14:sldId id="582"/>
            <p14:sldId id="583"/>
            <p14:sldId id="509"/>
            <p14:sldId id="510"/>
            <p14:sldId id="511"/>
            <p14:sldId id="512"/>
            <p14:sldId id="513"/>
            <p14:sldId id="584"/>
            <p14:sldId id="585"/>
            <p14:sldId id="514"/>
            <p14:sldId id="506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7"/>
    <p:restoredTop sz="92610"/>
  </p:normalViewPr>
  <p:slideViewPr>
    <p:cSldViewPr snapToGrid="0" snapToObjects="1">
      <p:cViewPr varScale="1">
        <p:scale>
          <a:sx n="121" d="100"/>
          <a:sy n="121" d="100"/>
        </p:scale>
        <p:origin x="92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Relationship Id="rId3" Type="http://schemas.openxmlformats.org/officeDocument/2006/relationships/image" Target="../media/image97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lp.seas.harvard.edu/2018/04/03/attention.html" TargetMode="External"/><Relationship Id="rId3" Type="http://schemas.openxmlformats.org/officeDocument/2006/relationships/hyperlink" Target="https://jalammar.github.io/illustrated-transformer/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emf"/><Relationship Id="rId3" Type="http://schemas.openxmlformats.org/officeDocument/2006/relationships/image" Target="../media/image11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png"/><Relationship Id="rId3" Type="http://schemas.openxmlformats.org/officeDocument/2006/relationships/image" Target="../media/image116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1.emf"/><Relationship Id="rId3" Type="http://schemas.openxmlformats.org/officeDocument/2006/relationships/image" Target="../media/image12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2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Relationship Id="rId3" Type="http://schemas.openxmlformats.org/officeDocument/2006/relationships/image" Target="../media/image132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gi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gi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ioinf.jku.at/publications/older/2604.pdf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dsia.ch/~juergen/FKI-207-95ocr.pdf" TargetMode="External"/><Relationship Id="rId4" Type="http://schemas.openxmlformats.org/officeDocument/2006/relationships/image" Target="../media/image67.tiff"/><Relationship Id="rId5" Type="http://schemas.openxmlformats.org/officeDocument/2006/relationships/image" Target="../media/image68.tiff"/><Relationship Id="rId6" Type="http://schemas.openxmlformats.org/officeDocument/2006/relationships/hyperlink" Target="https://twitter.com/SchmidhuberAI/status/1321020984158289921" TargetMode="External"/><Relationship Id="rId7" Type="http://schemas.openxmlformats.org/officeDocument/2006/relationships/hyperlink" Target="https://people.idsia.ch/~juergen/deep-learning-miraculous-year-1990-1991.html#LSTM1" TargetMode="External"/><Relationship Id="rId8" Type="http://schemas.openxmlformats.org/officeDocument/2006/relationships/hyperlink" Target="https://people.idsia.ch/~juergen/deep-learning-miraculous-year-1990-1991.html#LSTM2" TargetMode="External"/><Relationship Id="rId9" Type="http://schemas.openxmlformats.org/officeDocument/2006/relationships/hyperlink" Target="https://people.idsia.ch/~juergen/deep-learning-miraculous-year-1990-1991.html#LSTM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ftp://ftp.idsia.ch/pub/juergen/fki-207-95.ps.gz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7.06228" TargetMode="External"/><Relationship Id="rId4" Type="http://schemas.openxmlformats.org/officeDocument/2006/relationships/hyperlink" Target="https://people.idsia.ch/~juergen/deep-learning-miraculous-year-1990-1991.html#LSTM2" TargetMode="External"/><Relationship Id="rId5" Type="http://schemas.openxmlformats.org/officeDocument/2006/relationships/hyperlink" Target="https://people.idsia.ch/~juergen/deep-learning-miraculous-year-1990-1991.html#HW2" TargetMode="External"/><Relationship Id="rId6" Type="http://schemas.openxmlformats.org/officeDocument/2006/relationships/hyperlink" Target="https://people.idsia.ch/~juergen/deep-learning-miraculous-year-1990-1991.html#HW3" TargetMode="External"/><Relationship Id="rId7" Type="http://schemas.openxmlformats.org/officeDocument/2006/relationships/hyperlink" Target="https://arxiv.org/abs/1512.03385" TargetMode="External"/><Relationship Id="rId8" Type="http://schemas.openxmlformats.org/officeDocument/2006/relationships/hyperlink" Target="https://people.idsia.ch/~juergen/deep-learning-miraculous-year-1990-1991.html#HW1" TargetMode="External"/><Relationship Id="rId9" Type="http://schemas.openxmlformats.org/officeDocument/2006/relationships/hyperlink" Target="https://arxiv.org/abs/1612.07771" TargetMode="External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505.00387" TargetMode="External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hyperlink" Target="ftp://ftp.idsia.ch/pub/juergen/gradientflow.pdf" TargetMode="External"/><Relationship Id="rId12" Type="http://schemas.openxmlformats.org/officeDocument/2006/relationships/hyperlink" Target="https://people.idsia.ch/~juergen/deep-learning-miraculous-year-1990-1991.html#VAN3" TargetMode="External"/><Relationship Id="rId13" Type="http://schemas.openxmlformats.org/officeDocument/2006/relationships/hyperlink" Target="https://people.idsia.ch/~juergen/deep-learning-miraculous-year-1990-1991.html#VAN4" TargetMode="External"/><Relationship Id="rId14" Type="http://schemas.openxmlformats.org/officeDocument/2006/relationships/image" Target="../media/image52.tiff"/><Relationship Id="rId1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dsia.ch/~juergen" TargetMode="External"/><Relationship Id="rId3" Type="http://schemas.openxmlformats.org/officeDocument/2006/relationships/hyperlink" Target="http://www.idsia.ch/~juergen/SeppHochreiter1991ThesisAdvisorSchmidhuber.pdf" TargetMode="External"/><Relationship Id="rId4" Type="http://schemas.openxmlformats.org/officeDocument/2006/relationships/hyperlink" Target="http://www.scholarpedia.org/article/Neural_net_language_models?CachedSimilar13" TargetMode="External"/><Relationship Id="rId5" Type="http://schemas.openxmlformats.org/officeDocument/2006/relationships/hyperlink" Target="https://people.idsia.ch/~juergen/deep-learning-miraculous-year-1990-1991.html#Sec.%203)" TargetMode="External"/><Relationship Id="rId6" Type="http://schemas.openxmlformats.org/officeDocument/2006/relationships/hyperlink" Target="https://people.idsia.ch/~juergen/deep-learning-miraculous-year-1990-1991.html#Sec.%201" TargetMode="External"/><Relationship Id="rId7" Type="http://schemas.openxmlformats.org/officeDocument/2006/relationships/hyperlink" Target="https://people.idsia.ch/~juergen/deep-learning-miraculous-year-1990-1991.html#Sec.%2011" TargetMode="External"/><Relationship Id="rId8" Type="http://schemas.openxmlformats.org/officeDocument/2006/relationships/hyperlink" Target="https://people.idsia.ch/~juergen/deep-learning-miraculous-year-1990-1991.html#Sec.%204" TargetMode="External"/><Relationship Id="rId9" Type="http://schemas.openxmlformats.org/officeDocument/2006/relationships/hyperlink" Target="https://people.idsia.ch/~juergen/deep-learning-miraculous-year-1990-1991.html#VAN2" TargetMode="External"/><Relationship Id="rId10" Type="http://schemas.openxmlformats.org/officeDocument/2006/relationships/hyperlink" Target="https://people.idsia.ch/~juergen/deep-learning-miraculous-year-1990-1991.html#VAN1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69.png"/><Relationship Id="rId6" Type="http://schemas.openxmlformats.org/officeDocument/2006/relationships/image" Target="../media/image7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Cho,+K" TargetMode="External"/><Relationship Id="rId4" Type="http://schemas.openxmlformats.org/officeDocument/2006/relationships/hyperlink" Target="https://arxiv.org/search/cs?searchtype=author&amp;query=Bengio,+Y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arxiv.org/search/cs?searchtype=author&amp;query=Bahdanau,+D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828" y="1580533"/>
            <a:ext cx="10554585" cy="3000156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b="1" dirty="0" smtClean="0"/>
              <a:t>Recurrent Neural Networks (RNN), Long-Short-Term-Memory (LSTM),</a:t>
            </a:r>
            <a:br>
              <a:rPr lang="en-US" altLang="zh-CN" sz="4400" b="1" dirty="0" smtClean="0"/>
            </a:br>
            <a:r>
              <a:rPr lang="en-US" altLang="zh-CN" sz="4400" b="1" dirty="0" smtClean="0"/>
              <a:t>Attention and Transformer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9691" y="5032505"/>
            <a:ext cx="8915399" cy="112628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Yuan YAO</a:t>
            </a:r>
          </a:p>
          <a:p>
            <a:pPr algn="ctr"/>
            <a:r>
              <a:rPr lang="en-US" dirty="0" smtClean="0"/>
              <a:t>HKUST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00" y="140743"/>
            <a:ext cx="2840182" cy="18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Vanilla Recurrent Neural Networks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92266"/>
            <a:ext cx="9341066" cy="4283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4432" y="1295733"/>
            <a:ext cx="712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Space equations in </a:t>
            </a:r>
            <a:r>
              <a:rPr lang="en-US" smtClean="0"/>
              <a:t>feedback dynamical systems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41" y="5800972"/>
            <a:ext cx="3943414" cy="803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0412" y="6017950"/>
            <a:ext cx="83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264555"/>
            <a:ext cx="8911687" cy="55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87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8421" y="1905000"/>
            <a:ext cx="4125927" cy="4746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426" y="4278461"/>
            <a:ext cx="6350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305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122" y="903047"/>
            <a:ext cx="9125291" cy="57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445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Attention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Equations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167" y="1264555"/>
            <a:ext cx="7826982" cy="52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45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of Transformer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993" y="1484455"/>
            <a:ext cx="8273549" cy="50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92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“Attention is all you need”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236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(</a:t>
            </a:r>
            <a:r>
              <a:rPr lang="en-US" dirty="0" err="1"/>
              <a:t>Vaswani</a:t>
            </a:r>
            <a:r>
              <a:rPr lang="en-US" dirty="0"/>
              <a:t> et al. 2017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Attention is all you need”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1" y="2133600"/>
            <a:ext cx="5682919" cy="4224670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/pdf/1706.03762.pdf </a:t>
            </a:r>
          </a:p>
          <a:p>
            <a:r>
              <a:rPr lang="en-US" b="1" dirty="0"/>
              <a:t>Non-recurrent </a:t>
            </a:r>
            <a:r>
              <a:rPr lang="en-US" dirty="0" smtClean="0"/>
              <a:t>sequence-to-sequence </a:t>
            </a:r>
            <a:r>
              <a:rPr lang="en-US" dirty="0"/>
              <a:t>model </a:t>
            </a:r>
          </a:p>
          <a:p>
            <a:r>
              <a:rPr lang="en-US" dirty="0"/>
              <a:t>A </a:t>
            </a:r>
            <a:r>
              <a:rPr lang="en-US" b="1" dirty="0"/>
              <a:t>deep </a:t>
            </a:r>
            <a:r>
              <a:rPr lang="en-US" dirty="0"/>
              <a:t>model with a sequence of </a:t>
            </a:r>
            <a:r>
              <a:rPr lang="en-US" b="1" dirty="0"/>
              <a:t>attention</a:t>
            </a:r>
            <a:r>
              <a:rPr lang="en-US" dirty="0"/>
              <a:t>-based transformer blocks </a:t>
            </a:r>
          </a:p>
          <a:p>
            <a:r>
              <a:rPr lang="en-US" dirty="0"/>
              <a:t>Depth allows a certain amount of lateral information transfer in understanding sentences, in slightly unclear ways </a:t>
            </a:r>
          </a:p>
          <a:p>
            <a:r>
              <a:rPr lang="en-US" dirty="0"/>
              <a:t>Final cost/error function is standard cross-entropy error on top of a </a:t>
            </a:r>
            <a:r>
              <a:rPr lang="en-US" dirty="0" err="1"/>
              <a:t>softmax</a:t>
            </a:r>
            <a:r>
              <a:rPr lang="en-US" dirty="0"/>
              <a:t> classifier </a:t>
            </a:r>
          </a:p>
          <a:p>
            <a:r>
              <a:rPr lang="en-US" dirty="0"/>
              <a:t>Initially built for </a:t>
            </a:r>
            <a:r>
              <a:rPr lang="en-US" dirty="0" smtClean="0"/>
              <a:t>NMT:</a:t>
            </a:r>
          </a:p>
          <a:p>
            <a:pPr lvl="1"/>
            <a:r>
              <a:rPr lang="en-US" dirty="0"/>
              <a:t>Task: machine translation with parallel corpus </a:t>
            </a:r>
          </a:p>
          <a:p>
            <a:pPr lvl="1"/>
            <a:r>
              <a:rPr lang="en-US" dirty="0"/>
              <a:t>Predict each translated word 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72131" y="1515366"/>
            <a:ext cx="3402418" cy="5014089"/>
          </a:xfrm>
        </p:spPr>
      </p:pic>
    </p:spTree>
    <p:extLst>
      <p:ext uri="{BB962C8B-B14F-4D97-AF65-F5344CB8AC3E}">
        <p14:creationId xmlns:p14="http://schemas.microsoft.com/office/powerpoint/2010/main" val="481300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</a:t>
            </a:r>
            <a:r>
              <a:rPr lang="en-US" dirty="0" err="1" smtClean="0"/>
              <a:t>Pytorch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about transformers on your own? </a:t>
            </a:r>
          </a:p>
          <a:p>
            <a:r>
              <a:rPr lang="en-US" dirty="0" smtClean="0"/>
              <a:t>Key </a:t>
            </a:r>
            <a:r>
              <a:rPr lang="en-US" dirty="0"/>
              <a:t>recommended </a:t>
            </a:r>
            <a:r>
              <a:rPr lang="en-US" dirty="0" smtClean="0"/>
              <a:t>resource: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nlp.seas.harvard.edu/2018/04/03/attention.html</a:t>
            </a:r>
            <a:endParaRPr lang="en-US" dirty="0" smtClean="0"/>
          </a:p>
          <a:p>
            <a:pPr lvl="1"/>
            <a:r>
              <a:rPr lang="en-US" dirty="0" smtClean="0"/>
              <a:t>The Annotated Transformer by Sasha Rush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dirty="0" err="1"/>
              <a:t>Jupyter</a:t>
            </a:r>
            <a:r>
              <a:rPr lang="en-US" dirty="0"/>
              <a:t> Notebook using </a:t>
            </a:r>
            <a:r>
              <a:rPr lang="en-US" dirty="0" err="1"/>
              <a:t>PyTorch</a:t>
            </a:r>
            <a:r>
              <a:rPr lang="en-US" dirty="0"/>
              <a:t> that explains everything! </a:t>
            </a:r>
          </a:p>
          <a:p>
            <a:pPr lvl="1"/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https://jalammar.github.io/illustrated-transformer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altLang="zh-CN" dirty="0" smtClean="0"/>
              <a:t>Illustrated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Jay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Alammar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Cartoon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Tensor2Tensor.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335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Encoder-Decoder Blocks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Encoder-Decoder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smtClean="0"/>
              <a:t>N=6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3" y="2810378"/>
            <a:ext cx="4338637" cy="2824744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864304"/>
            <a:ext cx="4343400" cy="2723242"/>
          </a:xfrm>
        </p:spPr>
      </p:pic>
    </p:spTree>
    <p:extLst>
      <p:ext uri="{BB962C8B-B14F-4D97-AF65-F5344CB8AC3E}">
        <p14:creationId xmlns:p14="http://schemas.microsoft.com/office/powerpoint/2010/main" val="7999855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 has two layers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Self-Attention + </a:t>
            </a:r>
            <a:r>
              <a:rPr lang="en-US" dirty="0" err="1" smtClean="0"/>
              <a:t>FeedForward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3" y="2831339"/>
            <a:ext cx="4338637" cy="278282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3098944"/>
            <a:ext cx="4343400" cy="2253961"/>
          </a:xfrm>
        </p:spPr>
      </p:pic>
    </p:spTree>
    <p:extLst>
      <p:ext uri="{BB962C8B-B14F-4D97-AF65-F5344CB8AC3E}">
        <p14:creationId xmlns:p14="http://schemas.microsoft.com/office/powerpoint/2010/main" val="210959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2064326" y="402167"/>
            <a:ext cx="9518073" cy="812800"/>
          </a:xfrm>
        </p:spPr>
        <p:txBody>
          <a:bodyPr/>
          <a:lstStyle/>
          <a:p>
            <a:r>
              <a:rPr lang="en-US" altLang="x-none" sz="3200" dirty="0" smtClean="0"/>
              <a:t>Linear </a:t>
            </a:r>
            <a:r>
              <a:rPr lang="en-US" altLang="x-none" sz="3200" dirty="0"/>
              <a:t>Dynamical </a:t>
            </a:r>
            <a:r>
              <a:rPr lang="en-US" altLang="x-none" sz="3200" dirty="0" smtClean="0"/>
              <a:t>Systems (1940s-)</a:t>
            </a:r>
            <a:endParaRPr lang="en-US" altLang="x-none" sz="3200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378" y="1228669"/>
            <a:ext cx="8219017" cy="5425017"/>
          </a:xfrm>
        </p:spPr>
        <p:txBody>
          <a:bodyPr/>
          <a:lstStyle/>
          <a:p>
            <a:pPr lvl="1"/>
            <a:r>
              <a:rPr lang="en-US" altLang="x-none" sz="2400" dirty="0" smtClean="0"/>
              <a:t>The </a:t>
            </a:r>
            <a:r>
              <a:rPr lang="en-US" altLang="x-none" sz="2400" dirty="0"/>
              <a:t>hidden state has linear dynamics with Gaussian noise and produces the observations using a linear model with Gaussian noise.</a:t>
            </a:r>
            <a:r>
              <a:rPr lang="en-US" altLang="x-none" sz="24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altLang="x-none" sz="2400" dirty="0" err="1" smtClean="0"/>
              <a:t>Kalman</a:t>
            </a:r>
            <a:r>
              <a:rPr lang="en-US" altLang="x-none" sz="2400" dirty="0" smtClean="0"/>
              <a:t> Filter: A </a:t>
            </a:r>
            <a:r>
              <a:rPr lang="en-US" altLang="x-none" sz="2400" dirty="0"/>
              <a:t>linearly transformed Gaussian is a Gaussian. So the distribution over the hidden state given the data so far is Gaussian. It can be computed using </a:t>
            </a:r>
            <a:r>
              <a:rPr lang="en-US" altLang="en-US" sz="2400" dirty="0"/>
              <a:t>“</a:t>
            </a:r>
            <a:r>
              <a:rPr lang="en-US" altLang="ja-JP" sz="2400" dirty="0" err="1"/>
              <a:t>Kalman</a:t>
            </a:r>
            <a:r>
              <a:rPr lang="en-US" altLang="ja-JP" sz="2400" dirty="0"/>
              <a:t> filtering</a:t>
            </a:r>
            <a:r>
              <a:rPr lang="en-US" altLang="en-US" sz="2400" dirty="0"/>
              <a:t>”</a:t>
            </a:r>
            <a:r>
              <a:rPr lang="en-US" altLang="ja-JP" sz="2400" dirty="0"/>
              <a:t>. </a:t>
            </a:r>
            <a:endParaRPr lang="en-US" altLang="ja-JP" sz="2400" dirty="0" smtClean="0"/>
          </a:p>
          <a:p>
            <a:pPr lvl="1"/>
            <a:r>
              <a:rPr lang="en-US" altLang="x-none" sz="2400" dirty="0" smtClean="0"/>
              <a:t>To </a:t>
            </a:r>
            <a:r>
              <a:rPr lang="en-US" altLang="x-none" sz="2400" dirty="0"/>
              <a:t>predict the next output (so that we can shoot down the missile) we need to infer the hidden state. </a:t>
            </a:r>
          </a:p>
          <a:p>
            <a:pPr lvl="1"/>
            <a:endParaRPr lang="en-US" altLang="x-none" sz="24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 rot="5400000">
            <a:off x="8680450" y="4959779"/>
            <a:ext cx="1250951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sp>
        <p:nvSpPr>
          <p:cNvPr id="17412" name="TextBox 6"/>
          <p:cNvSpPr txBox="1">
            <a:spLocks noChangeArrowheads="1"/>
          </p:cNvSpPr>
          <p:nvPr/>
        </p:nvSpPr>
        <p:spPr bwMode="auto">
          <a:xfrm rot="5400000">
            <a:off x="8729134" y="34638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hidden</a:t>
            </a:r>
          </a:p>
        </p:txBody>
      </p:sp>
      <p:sp>
        <p:nvSpPr>
          <p:cNvPr id="17413" name="TextBox 7"/>
          <p:cNvSpPr txBox="1">
            <a:spLocks noChangeArrowheads="1"/>
          </p:cNvSpPr>
          <p:nvPr/>
        </p:nvSpPr>
        <p:spPr bwMode="auto">
          <a:xfrm rot="5400000">
            <a:off x="9746193" y="34638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hidden</a:t>
            </a:r>
          </a:p>
        </p:txBody>
      </p:sp>
      <p:sp>
        <p:nvSpPr>
          <p:cNvPr id="17414" name="TextBox 8"/>
          <p:cNvSpPr txBox="1">
            <a:spLocks noChangeArrowheads="1"/>
          </p:cNvSpPr>
          <p:nvPr/>
        </p:nvSpPr>
        <p:spPr bwMode="auto">
          <a:xfrm rot="5400000">
            <a:off x="10801351" y="3477568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hidden</a:t>
            </a:r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 rot="5400000">
            <a:off x="8730192" y="1879486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7416" name="TextBox 10"/>
          <p:cNvSpPr txBox="1">
            <a:spLocks noChangeArrowheads="1"/>
          </p:cNvSpPr>
          <p:nvPr/>
        </p:nvSpPr>
        <p:spPr bwMode="auto">
          <a:xfrm rot="5400000">
            <a:off x="9747251" y="1879486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/>
              <a:t>output</a:t>
            </a:r>
          </a:p>
        </p:txBody>
      </p:sp>
      <p:sp>
        <p:nvSpPr>
          <p:cNvPr id="17417" name="TextBox 11"/>
          <p:cNvSpPr txBox="1">
            <a:spLocks noChangeArrowheads="1"/>
          </p:cNvSpPr>
          <p:nvPr/>
        </p:nvSpPr>
        <p:spPr bwMode="auto">
          <a:xfrm rot="5400000">
            <a:off x="10803467" y="1862552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cxnSp>
        <p:nvCxnSpPr>
          <p:cNvPr id="13" name="Straight Arrow Connector 12"/>
          <p:cNvCxnSpPr>
            <a:cxnSpLocks noChangeShapeType="1"/>
            <a:stCxn id="17412" idx="0"/>
            <a:endCxn id="17413" idx="2"/>
          </p:cNvCxnSpPr>
          <p:nvPr/>
        </p:nvCxnSpPr>
        <p:spPr bwMode="auto">
          <a:xfrm>
            <a:off x="9536758" y="3694644"/>
            <a:ext cx="555394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  <a:stCxn id="17413" idx="0"/>
            <a:endCxn id="17414" idx="2"/>
          </p:cNvCxnSpPr>
          <p:nvPr/>
        </p:nvCxnSpPr>
        <p:spPr bwMode="auto">
          <a:xfrm>
            <a:off x="10553817" y="3694644"/>
            <a:ext cx="592435" cy="1375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  <a:endCxn id="17412" idx="2"/>
          </p:cNvCxnSpPr>
          <p:nvPr/>
        </p:nvCxnSpPr>
        <p:spPr bwMode="auto">
          <a:xfrm>
            <a:off x="8614834" y="3693585"/>
            <a:ext cx="460259" cy="105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  <a:stCxn id="17412" idx="1"/>
            <a:endCxn id="17415" idx="3"/>
          </p:cNvCxnSpPr>
          <p:nvPr/>
        </p:nvCxnSpPr>
        <p:spPr bwMode="auto">
          <a:xfrm flipV="1">
            <a:off x="9305925" y="2686052"/>
            <a:ext cx="0" cy="4318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/>
          <p:cNvCxnSpPr>
            <a:cxnSpLocks noChangeShapeType="1"/>
            <a:stCxn id="17413" idx="1"/>
            <a:endCxn id="17416" idx="3"/>
          </p:cNvCxnSpPr>
          <p:nvPr/>
        </p:nvCxnSpPr>
        <p:spPr bwMode="auto">
          <a:xfrm flipV="1">
            <a:off x="10322984" y="2686052"/>
            <a:ext cx="0" cy="4318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  <a:stCxn id="17414" idx="1"/>
            <a:endCxn id="17417" idx="3"/>
          </p:cNvCxnSpPr>
          <p:nvPr/>
        </p:nvCxnSpPr>
        <p:spPr bwMode="auto">
          <a:xfrm flipV="1">
            <a:off x="11377084" y="2669118"/>
            <a:ext cx="2116" cy="463549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8"/>
          <p:cNvCxnSpPr>
            <a:cxnSpLocks noChangeShapeType="1"/>
            <a:stCxn id="4" idx="1"/>
            <a:endCxn id="17412" idx="3"/>
          </p:cNvCxnSpPr>
          <p:nvPr/>
        </p:nvCxnSpPr>
        <p:spPr bwMode="auto">
          <a:xfrm flipV="1">
            <a:off x="9305925" y="4271435"/>
            <a:ext cx="0" cy="478367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  <a:endCxn id="17413" idx="3"/>
          </p:cNvCxnSpPr>
          <p:nvPr/>
        </p:nvCxnSpPr>
        <p:spPr bwMode="auto">
          <a:xfrm flipV="1">
            <a:off x="10301818" y="4271435"/>
            <a:ext cx="21166" cy="478368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  <a:endCxn id="17414" idx="3"/>
          </p:cNvCxnSpPr>
          <p:nvPr/>
        </p:nvCxnSpPr>
        <p:spPr bwMode="auto">
          <a:xfrm flipH="1" flipV="1">
            <a:off x="11377084" y="4284134"/>
            <a:ext cx="2118" cy="482601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7" name="TextBox 21"/>
          <p:cNvSpPr txBox="1">
            <a:spLocks noChangeArrowheads="1"/>
          </p:cNvSpPr>
          <p:nvPr/>
        </p:nvSpPr>
        <p:spPr bwMode="auto">
          <a:xfrm>
            <a:off x="10054168" y="965201"/>
            <a:ext cx="1919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>
                <a:solidFill>
                  <a:srgbClr val="FF0000"/>
                </a:solidFill>
              </a:rPr>
              <a:t>time </a:t>
            </a:r>
            <a:r>
              <a:rPr lang="en-US" altLang="x-none" sz="2400">
                <a:solidFill>
                  <a:srgbClr val="FF0000"/>
                </a:solidFill>
                <a:sym typeface="Wingdings" charset="2"/>
              </a:rPr>
              <a:t></a:t>
            </a:r>
            <a:endParaRPr lang="en-US" altLang="x-none" sz="24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511118" y="4307417"/>
            <a:ext cx="3522133" cy="1879600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 rot="5400000">
            <a:off x="9696451" y="4983062"/>
            <a:ext cx="1250949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 rot="5400000">
            <a:off x="10735735" y="4983060"/>
            <a:ext cx="1250949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driving input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55" y="5131857"/>
            <a:ext cx="3425256" cy="544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854" y="5734053"/>
            <a:ext cx="3357235" cy="5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6" grpId="0" animBg="1"/>
      <p:bldP spid="2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Illustration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Embedding-&gt;(</a:t>
            </a:r>
            <a:r>
              <a:rPr lang="en-US" i="1" dirty="0" err="1" smtClean="0"/>
              <a:t>q,k,v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Dot-Product Attention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855893"/>
            <a:ext cx="4343400" cy="2740064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959" y="2546350"/>
            <a:ext cx="3527845" cy="3352800"/>
          </a:xfrm>
        </p:spPr>
      </p:pic>
    </p:spTree>
    <p:extLst>
      <p:ext uri="{BB962C8B-B14F-4D97-AF65-F5344CB8AC3E}">
        <p14:creationId xmlns:p14="http://schemas.microsoft.com/office/powerpoint/2010/main" val="9689086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Dot-Product Self-Attention: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en-US" dirty="0"/>
              <a:t>Inputs: a query q and a set of key-value (k-v) </a:t>
            </a:r>
            <a:r>
              <a:rPr lang="en-US" dirty="0" smtClean="0"/>
              <a:t>pairs, </a:t>
            </a:r>
            <a:r>
              <a:rPr lang="en-US" dirty="0"/>
              <a:t>to an output </a:t>
            </a:r>
          </a:p>
          <a:p>
            <a:r>
              <a:rPr lang="en-US" dirty="0"/>
              <a:t>Query, keys, values, and output are all vectors </a:t>
            </a:r>
          </a:p>
          <a:p>
            <a:r>
              <a:rPr lang="en-US" dirty="0"/>
              <a:t>Output is weighted sum of values, where </a:t>
            </a:r>
          </a:p>
          <a:p>
            <a:pPr lvl="1"/>
            <a:r>
              <a:rPr lang="en-US" dirty="0"/>
              <a:t>Weight of each value is computed by an inner product of query </a:t>
            </a:r>
            <a:r>
              <a:rPr lang="en-US" dirty="0" smtClean="0"/>
              <a:t>and </a:t>
            </a:r>
            <a:r>
              <a:rPr lang="en-US" dirty="0"/>
              <a:t>corresponding key </a:t>
            </a:r>
          </a:p>
          <a:p>
            <a:pPr lvl="1"/>
            <a:r>
              <a:rPr lang="en-US" dirty="0"/>
              <a:t>Queries and keys have same dimensionality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k</a:t>
            </a:r>
            <a:r>
              <a:rPr lang="en-US" dirty="0" smtClean="0"/>
              <a:t>, value </a:t>
            </a:r>
            <a:r>
              <a:rPr lang="en-US" dirty="0"/>
              <a:t>have d</a:t>
            </a:r>
            <a:r>
              <a:rPr lang="en-US" baseline="-25000" dirty="0"/>
              <a:t>v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962" y="4517952"/>
            <a:ext cx="7581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35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Attention: Multiple Inputs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Matrix input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87" y="2549525"/>
            <a:ext cx="2960451" cy="33528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Scaled dot-product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3" y="3374942"/>
            <a:ext cx="4338637" cy="1695615"/>
          </a:xfrm>
        </p:spPr>
      </p:pic>
    </p:spTree>
    <p:extLst>
      <p:ext uri="{BB962C8B-B14F-4D97-AF65-F5344CB8AC3E}">
        <p14:creationId xmlns:p14="http://schemas.microsoft.com/office/powerpoint/2010/main" val="724998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Dot-Product Attention: Matrix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en-US" dirty="0"/>
              <a:t>When we have multiple queries q, we stack them in a matrix Q: </a:t>
            </a: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144" y="3833719"/>
            <a:ext cx="4699000" cy="62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4899280"/>
            <a:ext cx="7874000" cy="165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712" y="2533188"/>
            <a:ext cx="4371865" cy="109845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flipV="1">
            <a:off x="2870791" y="4031622"/>
            <a:ext cx="744279" cy="113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13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Scaled Dot-Product 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Problem</a:t>
            </a:r>
            <a:r>
              <a:rPr lang="en-US" dirty="0"/>
              <a:t>: As </a:t>
            </a:r>
            <a:r>
              <a:rPr lang="en-US" dirty="0" err="1"/>
              <a:t>d</a:t>
            </a:r>
            <a:r>
              <a:rPr lang="en-US" baseline="-25000" dirty="0" err="1"/>
              <a:t>k</a:t>
            </a:r>
            <a:r>
              <a:rPr lang="en-US" dirty="0"/>
              <a:t> gets large, the variance of </a:t>
            </a:r>
            <a:r>
              <a:rPr lang="en-US" dirty="0" err="1"/>
              <a:t>q</a:t>
            </a:r>
            <a:r>
              <a:rPr lang="en-US" baseline="30000" dirty="0" err="1"/>
              <a:t>T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smtClean="0"/>
              <a:t>increases </a:t>
            </a:r>
          </a:p>
          <a:p>
            <a:r>
              <a:rPr lang="en-US" dirty="0" smtClean="0"/>
              <a:t>some </a:t>
            </a:r>
            <a:r>
              <a:rPr lang="en-US" dirty="0"/>
              <a:t>values inside the </a:t>
            </a:r>
            <a:r>
              <a:rPr lang="en-US" dirty="0" err="1"/>
              <a:t>softmax</a:t>
            </a:r>
            <a:r>
              <a:rPr lang="en-US" dirty="0"/>
              <a:t> get </a:t>
            </a:r>
            <a:r>
              <a:rPr lang="en-US" dirty="0" smtClean="0"/>
              <a:t>large</a:t>
            </a:r>
          </a:p>
          <a:p>
            <a:r>
              <a:rPr lang="en-US" dirty="0" smtClean="0"/>
              <a:t>the </a:t>
            </a:r>
            <a:r>
              <a:rPr lang="en-US" dirty="0" err="1"/>
              <a:t>softmax</a:t>
            </a:r>
            <a:r>
              <a:rPr lang="en-US" dirty="0"/>
              <a:t> gets very </a:t>
            </a:r>
            <a:r>
              <a:rPr lang="en-US" dirty="0" smtClean="0"/>
              <a:t>peaked</a:t>
            </a:r>
            <a:endParaRPr lang="en-US" dirty="0">
              <a:latin typeface="Wingdings" charset="2"/>
            </a:endParaRPr>
          </a:p>
          <a:p>
            <a:r>
              <a:rPr lang="en-US" dirty="0" smtClean="0"/>
              <a:t>hence </a:t>
            </a:r>
            <a:r>
              <a:rPr lang="en-US" dirty="0"/>
              <a:t>its gradient gets smaller. </a:t>
            </a:r>
          </a:p>
          <a:p>
            <a:endParaRPr lang="en-US" dirty="0" smtClean="0"/>
          </a:p>
          <a:p>
            <a:r>
              <a:rPr lang="en-US" dirty="0" smtClean="0"/>
              <a:t>Solution</a:t>
            </a:r>
            <a:r>
              <a:rPr lang="en-US" dirty="0"/>
              <a:t>: Scale by length of query/key vectors: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412" y="4774609"/>
            <a:ext cx="3492500" cy="71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386" y="1905000"/>
            <a:ext cx="2326350" cy="45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96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97941" y="1580800"/>
            <a:ext cx="6358270" cy="377762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Problem</a:t>
            </a:r>
            <a:r>
              <a:rPr lang="en-US" dirty="0"/>
              <a:t> with simple self-attention: </a:t>
            </a:r>
          </a:p>
          <a:p>
            <a:pPr lvl="1"/>
            <a:r>
              <a:rPr lang="en-US" dirty="0"/>
              <a:t>Only one way for words to interact with one-another </a:t>
            </a:r>
          </a:p>
          <a:p>
            <a:r>
              <a:rPr lang="en-US" b="1" dirty="0"/>
              <a:t>Solution</a:t>
            </a:r>
            <a:r>
              <a:rPr lang="en-US" dirty="0"/>
              <a:t>: Multi-head attention </a:t>
            </a:r>
          </a:p>
          <a:p>
            <a:pPr lvl="1"/>
            <a:r>
              <a:rPr lang="en-US" dirty="0"/>
              <a:t>First map Q, K, V into </a:t>
            </a:r>
            <a:r>
              <a:rPr lang="en-US" dirty="0" smtClean="0"/>
              <a:t>h=8 </a:t>
            </a:r>
            <a:r>
              <a:rPr lang="en-US" dirty="0"/>
              <a:t>many lower </a:t>
            </a:r>
            <a:r>
              <a:rPr lang="en-US" dirty="0" smtClean="0"/>
              <a:t>dimensional </a:t>
            </a:r>
            <a:r>
              <a:rPr lang="en-US" dirty="0"/>
              <a:t>spaces via W matrices </a:t>
            </a:r>
          </a:p>
          <a:p>
            <a:pPr lvl="1"/>
            <a:r>
              <a:rPr lang="en-US" dirty="0"/>
              <a:t>Then apply attention, then concatenate outputs and pipe through linear layer </a:t>
            </a:r>
            <a:endParaRPr lang="en-US" dirty="0" smtClean="0"/>
          </a:p>
          <a:p>
            <a:pPr lvl="1"/>
            <a:r>
              <a:rPr lang="en-US" dirty="0"/>
              <a:t>Multi-head attention allows the model to jointly attend to information from different representation subspaces at different positions.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61227" y="1905000"/>
            <a:ext cx="3274828" cy="502192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29" y="5034221"/>
            <a:ext cx="6186851" cy="8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945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Multihead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942798"/>
            <a:ext cx="4343400" cy="2566253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smtClean="0"/>
              <a:t>h=8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heads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3" y="3193496"/>
            <a:ext cx="4338637" cy="2058508"/>
          </a:xfrm>
        </p:spPr>
      </p:pic>
    </p:spTree>
    <p:extLst>
      <p:ext uri="{BB962C8B-B14F-4D97-AF65-F5344CB8AC3E}">
        <p14:creationId xmlns:p14="http://schemas.microsoft.com/office/powerpoint/2010/main" val="6309736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Concatenation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37" y="2610212"/>
            <a:ext cx="7498535" cy="414824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Linear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354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Multi-head Attention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40" y="1537853"/>
            <a:ext cx="8934833" cy="5002511"/>
          </a:xfrm>
        </p:spPr>
      </p:pic>
    </p:spTree>
    <p:extLst>
      <p:ext uri="{BB962C8B-B14F-4D97-AF65-F5344CB8AC3E}">
        <p14:creationId xmlns:p14="http://schemas.microsoft.com/office/powerpoint/2010/main" val="2443411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Transformer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24021" y="1905000"/>
            <a:ext cx="6065690" cy="3777622"/>
          </a:xfrm>
        </p:spPr>
        <p:txBody>
          <a:bodyPr/>
          <a:lstStyle/>
          <a:p>
            <a:r>
              <a:rPr lang="en-US" dirty="0"/>
              <a:t>Each block has two “sublayers” </a:t>
            </a:r>
          </a:p>
          <a:p>
            <a:pPr lvl="1"/>
            <a:r>
              <a:rPr lang="en-US" dirty="0" err="1"/>
              <a:t>Multihead</a:t>
            </a:r>
            <a:r>
              <a:rPr lang="en-US" dirty="0"/>
              <a:t> attention </a:t>
            </a:r>
          </a:p>
          <a:p>
            <a:pPr lvl="1"/>
            <a:r>
              <a:rPr lang="en-US" dirty="0"/>
              <a:t>2-layer feed-forward </a:t>
            </a:r>
            <a:r>
              <a:rPr lang="en-US" dirty="0" err="1"/>
              <a:t>NNet</a:t>
            </a:r>
            <a:r>
              <a:rPr lang="en-US" dirty="0"/>
              <a:t> (with </a:t>
            </a:r>
            <a:r>
              <a:rPr lang="en-US" dirty="0" err="1"/>
              <a:t>ReLU</a:t>
            </a:r>
            <a:r>
              <a:rPr lang="en-US" dirty="0"/>
              <a:t>) </a:t>
            </a:r>
          </a:p>
          <a:p>
            <a:r>
              <a:rPr lang="en-US" dirty="0"/>
              <a:t>Each of these two steps also has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Residual </a:t>
            </a:r>
            <a:r>
              <a:rPr lang="en-US" dirty="0"/>
              <a:t>(</a:t>
            </a:r>
            <a:r>
              <a:rPr lang="en-US" dirty="0" smtClean="0"/>
              <a:t>short-cut) connection: </a:t>
            </a:r>
            <a:r>
              <a:rPr lang="en-US" dirty="0" err="1" smtClean="0"/>
              <a:t>x+sublayer</a:t>
            </a:r>
            <a:r>
              <a:rPr lang="en-US" dirty="0" smtClean="0"/>
              <a:t>(x)</a:t>
            </a:r>
          </a:p>
          <a:p>
            <a:pPr lvl="1"/>
            <a:r>
              <a:rPr lang="en-US" dirty="0" err="1" smtClean="0"/>
              <a:t>LayerNorm</a:t>
            </a:r>
            <a:r>
              <a:rPr lang="en-US" dirty="0" smtClean="0"/>
              <a:t>(</a:t>
            </a:r>
            <a:r>
              <a:rPr lang="en-US" dirty="0" err="1" smtClean="0"/>
              <a:t>x+sublayer</a:t>
            </a:r>
            <a:r>
              <a:rPr lang="en-US" dirty="0" smtClean="0"/>
              <a:t>(x)) changes input features to have mean </a:t>
            </a:r>
            <a:r>
              <a:rPr lang="en-US" dirty="0"/>
              <a:t>0, </a:t>
            </a:r>
            <a:r>
              <a:rPr lang="en-US" dirty="0" smtClean="0"/>
              <a:t>variance 1, and adds </a:t>
            </a:r>
            <a:r>
              <a:rPr lang="en-US" dirty="0"/>
              <a:t>two more </a:t>
            </a:r>
            <a:r>
              <a:rPr lang="en-US" dirty="0" smtClean="0"/>
              <a:t>parameters (Ba </a:t>
            </a:r>
            <a:r>
              <a:rPr lang="en-US" dirty="0"/>
              <a:t>et al. 2016</a:t>
            </a:r>
            <a:r>
              <a:rPr lang="en-US" dirty="0" smtClean="0"/>
              <a:t>)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59821" y="1905000"/>
            <a:ext cx="2419294" cy="3417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24" y="5064639"/>
            <a:ext cx="7035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4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2078182" y="277091"/>
            <a:ext cx="9767454" cy="937876"/>
          </a:xfrm>
        </p:spPr>
        <p:txBody>
          <a:bodyPr/>
          <a:lstStyle/>
          <a:p>
            <a:r>
              <a:rPr lang="en-US" altLang="x-none" sz="3200" dirty="0" smtClean="0"/>
              <a:t>Hidden Markov Models (1970s-)</a:t>
            </a:r>
            <a:endParaRPr lang="en-US" altLang="x-none" sz="3200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4566" y="1040524"/>
            <a:ext cx="6575384" cy="5013435"/>
          </a:xfrm>
        </p:spPr>
        <p:txBody>
          <a:bodyPr>
            <a:noAutofit/>
          </a:bodyPr>
          <a:lstStyle/>
          <a:p>
            <a:r>
              <a:rPr lang="en-US" altLang="x-none" sz="2000" dirty="0">
                <a:solidFill>
                  <a:srgbClr val="000000"/>
                </a:solidFill>
              </a:rPr>
              <a:t>Hidden Markov Models </a:t>
            </a:r>
            <a:r>
              <a:rPr lang="en-US" altLang="x-none" sz="2000" dirty="0"/>
              <a:t>have a discrete one-of-N hidden state. Transitions between states are stochastic and controlled by a transition matrix. The outputs produced by a state are stochastic. </a:t>
            </a:r>
          </a:p>
          <a:p>
            <a:pPr lvl="1"/>
            <a:r>
              <a:rPr lang="en-US" altLang="x-none" sz="2000" dirty="0" smtClean="0"/>
              <a:t>We cannot be sure which state produced a given output. So the state is </a:t>
            </a:r>
            <a:r>
              <a:rPr lang="en-US" altLang="en-US" sz="2000" dirty="0" smtClean="0"/>
              <a:t>“</a:t>
            </a:r>
            <a:r>
              <a:rPr lang="en-US" altLang="x-none" sz="2000" dirty="0" smtClean="0"/>
              <a:t>hidden</a:t>
            </a:r>
            <a:r>
              <a:rPr lang="en-US" altLang="en-US" sz="2000" dirty="0" smtClean="0"/>
              <a:t>”</a:t>
            </a:r>
            <a:r>
              <a:rPr lang="en-US" altLang="x-none" sz="2000" dirty="0" smtClean="0"/>
              <a:t>.</a:t>
            </a:r>
          </a:p>
          <a:p>
            <a:pPr lvl="1"/>
            <a:r>
              <a:rPr lang="en-US" altLang="x-none" sz="2000" dirty="0" smtClean="0"/>
              <a:t>It is easy to represent a probability distribution across N states with N numbers.</a:t>
            </a:r>
          </a:p>
          <a:p>
            <a:r>
              <a:rPr lang="en-US" altLang="x-none" sz="2000" dirty="0" smtClean="0"/>
              <a:t>To </a:t>
            </a:r>
            <a:r>
              <a:rPr lang="en-US" altLang="x-none" sz="2000" dirty="0"/>
              <a:t>predict the next output we need to infer the probability distribution over hidden states.</a:t>
            </a:r>
          </a:p>
          <a:p>
            <a:pPr lvl="1"/>
            <a:r>
              <a:rPr lang="en-US" altLang="x-none" sz="2000" dirty="0"/>
              <a:t>HMMs have efficient </a:t>
            </a:r>
            <a:r>
              <a:rPr lang="en-US" altLang="x-none" sz="2000" dirty="0" smtClean="0"/>
              <a:t>algorithms (</a:t>
            </a:r>
            <a:r>
              <a:rPr lang="en-US" altLang="x-none" sz="2000" b="1" dirty="0" smtClean="0"/>
              <a:t>Baum-Welch or EM Algorithm</a:t>
            </a:r>
            <a:r>
              <a:rPr lang="en-US" altLang="x-none" sz="2000" dirty="0" smtClean="0"/>
              <a:t>) </a:t>
            </a:r>
            <a:r>
              <a:rPr lang="en-US" altLang="x-none" sz="2000" dirty="0"/>
              <a:t>for inference and learning</a:t>
            </a:r>
            <a:r>
              <a:rPr lang="en-US" altLang="x-none" sz="2000" dirty="0" smtClean="0"/>
              <a:t>.</a:t>
            </a:r>
          </a:p>
          <a:p>
            <a:pPr lvl="1"/>
            <a:r>
              <a:rPr lang="en-US" altLang="x-none" sz="2000" b="1" dirty="0" smtClean="0"/>
              <a:t>Jim Simons </a:t>
            </a:r>
            <a:r>
              <a:rPr lang="en-US" altLang="x-none" sz="2000" dirty="0" smtClean="0"/>
              <a:t>hires Lenny Baum as the founding member of Renaissance Technologies in 1979 </a:t>
            </a:r>
            <a:endParaRPr lang="en-US" altLang="x-none" sz="2000" dirty="0"/>
          </a:p>
          <a:p>
            <a:pPr lvl="1"/>
            <a:endParaRPr lang="en-US" altLang="x-none" sz="2000" dirty="0"/>
          </a:p>
          <a:p>
            <a:pPr>
              <a:buFont typeface="Arial" charset="0"/>
              <a:buNone/>
            </a:pPr>
            <a:endParaRPr lang="en-US" altLang="x-none" sz="2000" dirty="0"/>
          </a:p>
          <a:p>
            <a:pPr>
              <a:buFont typeface="Arial" charset="0"/>
              <a:buNone/>
            </a:pPr>
            <a:endParaRPr lang="en-US" altLang="x-none" sz="2000" dirty="0"/>
          </a:p>
        </p:txBody>
      </p:sp>
      <p:sp>
        <p:nvSpPr>
          <p:cNvPr id="18435" name="TextBox 9"/>
          <p:cNvSpPr txBox="1">
            <a:spLocks noChangeArrowheads="1"/>
          </p:cNvSpPr>
          <p:nvPr/>
        </p:nvSpPr>
        <p:spPr bwMode="auto">
          <a:xfrm rot="5400000">
            <a:off x="8406195" y="998258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8436" name="TextBox 10"/>
          <p:cNvSpPr txBox="1">
            <a:spLocks noChangeArrowheads="1"/>
          </p:cNvSpPr>
          <p:nvPr/>
        </p:nvSpPr>
        <p:spPr bwMode="auto">
          <a:xfrm rot="5400000">
            <a:off x="9580944" y="998259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sp>
        <p:nvSpPr>
          <p:cNvPr id="18437" name="TextBox 11"/>
          <p:cNvSpPr txBox="1">
            <a:spLocks noChangeArrowheads="1"/>
          </p:cNvSpPr>
          <p:nvPr/>
        </p:nvSpPr>
        <p:spPr bwMode="auto">
          <a:xfrm rot="5400000">
            <a:off x="10749344" y="981326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/>
              <a:t>output</a:t>
            </a:r>
          </a:p>
        </p:txBody>
      </p:sp>
      <p:cxnSp>
        <p:nvCxnSpPr>
          <p:cNvPr id="13" name="Straight Arrow Connector 12"/>
          <p:cNvCxnSpPr>
            <a:cxnSpLocks noChangeShapeType="1"/>
            <a:stCxn id="25" idx="0"/>
            <a:endCxn id="33" idx="2"/>
          </p:cNvCxnSpPr>
          <p:nvPr/>
        </p:nvCxnSpPr>
        <p:spPr bwMode="auto">
          <a:xfrm>
            <a:off x="9338585" y="3679133"/>
            <a:ext cx="441326" cy="105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  <a:stCxn id="33" idx="0"/>
            <a:endCxn id="38" idx="2"/>
          </p:cNvCxnSpPr>
          <p:nvPr/>
        </p:nvCxnSpPr>
        <p:spPr bwMode="auto">
          <a:xfrm>
            <a:off x="10501695" y="3679132"/>
            <a:ext cx="474133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  <a:endCxn id="25" idx="2"/>
          </p:cNvCxnSpPr>
          <p:nvPr/>
        </p:nvCxnSpPr>
        <p:spPr bwMode="auto">
          <a:xfrm>
            <a:off x="7882318" y="3678073"/>
            <a:ext cx="73236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  <a:stCxn id="25" idx="1"/>
            <a:endCxn id="18435" idx="3"/>
          </p:cNvCxnSpPr>
          <p:nvPr/>
        </p:nvCxnSpPr>
        <p:spPr bwMode="auto">
          <a:xfrm flipV="1">
            <a:off x="8976635" y="1805882"/>
            <a:ext cx="6351" cy="506942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/>
          <p:cNvCxnSpPr>
            <a:cxnSpLocks noChangeShapeType="1"/>
            <a:stCxn id="33" idx="1"/>
            <a:endCxn id="18436" idx="3"/>
          </p:cNvCxnSpPr>
          <p:nvPr/>
        </p:nvCxnSpPr>
        <p:spPr bwMode="auto">
          <a:xfrm flipV="1">
            <a:off x="10140803" y="1805883"/>
            <a:ext cx="16932" cy="5080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  <a:stCxn id="38" idx="1"/>
            <a:endCxn id="18437" idx="3"/>
          </p:cNvCxnSpPr>
          <p:nvPr/>
        </p:nvCxnSpPr>
        <p:spPr bwMode="auto">
          <a:xfrm flipH="1" flipV="1">
            <a:off x="11326135" y="1788950"/>
            <a:ext cx="11644" cy="524933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4" name="TextBox 21"/>
          <p:cNvSpPr txBox="1">
            <a:spLocks noChangeArrowheads="1"/>
          </p:cNvSpPr>
          <p:nvPr/>
        </p:nvSpPr>
        <p:spPr bwMode="auto">
          <a:xfrm>
            <a:off x="9589411" y="5082482"/>
            <a:ext cx="1919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>
                <a:solidFill>
                  <a:srgbClr val="FF0000"/>
                </a:solidFill>
              </a:rPr>
              <a:t>time </a:t>
            </a:r>
            <a:r>
              <a:rPr lang="en-US" altLang="x-none" sz="2400">
                <a:solidFill>
                  <a:srgbClr val="FF0000"/>
                </a:solidFill>
                <a:sym typeface="Wingdings" charset="2"/>
              </a:rPr>
              <a:t></a:t>
            </a:r>
            <a:endParaRPr lang="en-US" altLang="x-none" sz="240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7610326" y="3317182"/>
            <a:ext cx="2732617" cy="7239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 rot="5400000">
            <a:off x="8763910" y="2498032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 rot="5400000">
            <a:off x="8763910" y="3116099"/>
            <a:ext cx="406400" cy="406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 rot="5400000">
            <a:off x="8763910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 rot="5400000">
            <a:off x="8763910" y="4379748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rot="5400000">
            <a:off x="8774494" y="3319299"/>
            <a:ext cx="2732617" cy="721784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 rot="5400000">
            <a:off x="9938661" y="2498032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 rot="5400000">
            <a:off x="9938661" y="3116099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 rot="5400000">
            <a:off x="9938661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 rot="5400000">
            <a:off x="9938661" y="4379748"/>
            <a:ext cx="406400" cy="406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rot="5400000">
            <a:off x="9971470" y="3318241"/>
            <a:ext cx="2732617" cy="7239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 rot="5400000">
            <a:off x="11134577" y="2498032"/>
            <a:ext cx="406400" cy="406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 rot="5400000">
            <a:off x="11134577" y="3116099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 rot="5400000">
            <a:off x="11134577" y="3746865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 rot="5400000">
            <a:off x="11134577" y="4379748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71" y="4974597"/>
            <a:ext cx="2347191" cy="1842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71" y="2051416"/>
            <a:ext cx="2274072" cy="16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8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Residue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(Shortcut)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44" y="1565564"/>
            <a:ext cx="4039210" cy="3778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922" y="5549548"/>
            <a:ext cx="7035800" cy="876300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 flipV="1">
            <a:off x="3530868" y="3352800"/>
            <a:ext cx="2246477" cy="219674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7452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385" y="458114"/>
            <a:ext cx="8911687" cy="1280890"/>
          </a:xfrm>
        </p:spPr>
        <p:txBody>
          <a:bodyPr/>
          <a:lstStyle/>
          <a:p>
            <a:r>
              <a:rPr lang="en-US" smtClean="0"/>
              <a:t>Encoder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07535" y="1297172"/>
            <a:ext cx="5784112" cy="4614050"/>
          </a:xfrm>
        </p:spPr>
        <p:txBody>
          <a:bodyPr/>
          <a:lstStyle/>
          <a:p>
            <a:r>
              <a:rPr lang="en-US" dirty="0"/>
              <a:t>Actual word representations are word </a:t>
            </a:r>
            <a:r>
              <a:rPr lang="en-US" dirty="0" smtClean="0"/>
              <a:t>pieces: byte </a:t>
            </a:r>
            <a:r>
              <a:rPr lang="en-US" dirty="0"/>
              <a:t>pair </a:t>
            </a:r>
            <a:r>
              <a:rPr lang="en-US" dirty="0" smtClean="0"/>
              <a:t>encoding</a:t>
            </a:r>
            <a:endParaRPr lang="en-US" dirty="0"/>
          </a:p>
          <a:p>
            <a:pPr lvl="1"/>
            <a:r>
              <a:rPr lang="en-US" dirty="0"/>
              <a:t>Start with a vocabulary of </a:t>
            </a:r>
            <a:r>
              <a:rPr lang="en-US" dirty="0" smtClean="0"/>
              <a:t>characters</a:t>
            </a:r>
            <a:endParaRPr lang="en-US" dirty="0"/>
          </a:p>
          <a:p>
            <a:pPr lvl="1"/>
            <a:r>
              <a:rPr lang="en-US" dirty="0" smtClean="0"/>
              <a:t>Most </a:t>
            </a:r>
            <a:r>
              <a:rPr lang="en-US" dirty="0"/>
              <a:t>frequent </a:t>
            </a:r>
            <a:r>
              <a:rPr lang="en-US" dirty="0" err="1"/>
              <a:t>ngram</a:t>
            </a:r>
            <a:r>
              <a:rPr lang="en-US" dirty="0"/>
              <a:t> pairs ↦ a new </a:t>
            </a:r>
            <a:r>
              <a:rPr lang="en-US" dirty="0" err="1" smtClean="0"/>
              <a:t>ngram</a:t>
            </a:r>
            <a:endParaRPr lang="en-US" dirty="0" smtClean="0"/>
          </a:p>
          <a:p>
            <a:pPr lvl="1"/>
            <a:r>
              <a:rPr lang="en-US" dirty="0" smtClean="0"/>
              <a:t>Example: “</a:t>
            </a:r>
            <a:r>
              <a:rPr lang="en-US" dirty="0" err="1" smtClean="0"/>
              <a:t>es</a:t>
            </a:r>
            <a:r>
              <a:rPr lang="en-US" dirty="0" smtClean="0"/>
              <a:t>, </a:t>
            </a:r>
            <a:r>
              <a:rPr lang="en-US" dirty="0" err="1" smtClean="0"/>
              <a:t>est</a:t>
            </a:r>
            <a:r>
              <a:rPr lang="en-US" dirty="0" smtClean="0"/>
              <a:t>” 9 times, “lo” 7 times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Also </a:t>
            </a:r>
            <a:r>
              <a:rPr lang="en-US" dirty="0"/>
              <a:t>added is a </a:t>
            </a:r>
            <a:r>
              <a:rPr lang="en-US" b="1" dirty="0"/>
              <a:t>positional encoding </a:t>
            </a:r>
            <a:r>
              <a:rPr lang="en-US" dirty="0"/>
              <a:t>so same words at different locations have different overall representations: </a:t>
            </a:r>
          </a:p>
          <a:p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7711" y="3780500"/>
            <a:ext cx="31369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385" y="4557306"/>
            <a:ext cx="4673600" cy="105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2924" y="5911222"/>
            <a:ext cx="163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 learned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093" y="584919"/>
            <a:ext cx="1660518" cy="1424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993" y="2180836"/>
            <a:ext cx="46482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574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3028319"/>
            <a:ext cx="4343400" cy="239521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3" y="3620162"/>
            <a:ext cx="4338637" cy="1205176"/>
          </a:xfrm>
        </p:spPr>
      </p:pic>
    </p:spTree>
    <p:extLst>
      <p:ext uri="{BB962C8B-B14F-4D97-AF65-F5344CB8AC3E}">
        <p14:creationId xmlns:p14="http://schemas.microsoft.com/office/powerpoint/2010/main" val="597700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Sin/Cos Position Encoding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24" y="1579808"/>
            <a:ext cx="5157082" cy="3778250"/>
          </a:xfrm>
        </p:spPr>
      </p:pic>
      <p:sp>
        <p:nvSpPr>
          <p:cNvPr id="3" name="Rectangle 2"/>
          <p:cNvSpPr/>
          <p:nvPr/>
        </p:nvSpPr>
        <p:spPr>
          <a:xfrm>
            <a:off x="3039437" y="5541762"/>
            <a:ext cx="8195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22222"/>
                </a:solidFill>
                <a:latin typeface="Helvetica" charset="0"/>
              </a:rPr>
              <a:t>Figure. </a:t>
            </a:r>
            <a:r>
              <a:rPr lang="en-US" dirty="0" smtClean="0">
                <a:solidFill>
                  <a:srgbClr val="222222"/>
                </a:solidFill>
                <a:latin typeface="Helvetica" charset="0"/>
              </a:rPr>
              <a:t>Each </a:t>
            </a:r>
            <a:r>
              <a:rPr lang="en-US" dirty="0">
                <a:solidFill>
                  <a:srgbClr val="222222"/>
                </a:solidFill>
                <a:latin typeface="Helvetica" charset="0"/>
              </a:rPr>
              <a:t>row corresponds the a positional encoding of a vector. So the first row would be the vector we’d add to the embedding of the first word in an input sequence. Each row contains 512 values – each with a value between 1 and -1. We’ve color-coded them so the pattern is visible.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806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Encoder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2133600"/>
            <a:ext cx="3301225" cy="3777622"/>
          </a:xfrm>
        </p:spPr>
        <p:txBody>
          <a:bodyPr/>
          <a:lstStyle/>
          <a:p>
            <a:r>
              <a:rPr lang="en-US" dirty="0" smtClean="0"/>
              <a:t>Blocks are repeated N=6 or more times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05" y="1905000"/>
            <a:ext cx="1990147" cy="3778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321" y="76200"/>
            <a:ext cx="21336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57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Decoder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 sublayer changes in decoder </a:t>
            </a:r>
          </a:p>
          <a:p>
            <a:pPr lvl="1"/>
            <a:r>
              <a:rPr lang="en-US" dirty="0"/>
              <a:t>Masked decoder self-attention </a:t>
            </a:r>
            <a:r>
              <a:rPr lang="en-US" dirty="0" smtClean="0"/>
              <a:t>on </a:t>
            </a:r>
            <a:r>
              <a:rPr lang="en-US" dirty="0"/>
              <a:t>previously generated outputs </a:t>
            </a:r>
          </a:p>
          <a:p>
            <a:pPr lvl="1"/>
            <a:r>
              <a:rPr lang="en-US" dirty="0"/>
              <a:t>Encoder-Decoder Attention, where queries come from previous decoder layer and keys and values come from output of encoder </a:t>
            </a:r>
          </a:p>
          <a:p>
            <a:r>
              <a:rPr lang="en-US" dirty="0"/>
              <a:t>Blocks repeated </a:t>
            </a:r>
            <a:r>
              <a:rPr lang="en-US" dirty="0" smtClean="0"/>
              <a:t>N=6 </a:t>
            </a:r>
            <a:r>
              <a:rPr lang="en-US" dirty="0"/>
              <a:t>times also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01881" y="265740"/>
            <a:ext cx="4249297" cy="62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42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Encoder-Decoder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65" y="2175163"/>
            <a:ext cx="6649532" cy="3778250"/>
          </a:xfrm>
        </p:spPr>
      </p:pic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7" y="2342704"/>
            <a:ext cx="4338637" cy="13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48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Encoder-Decoder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27" y="2133600"/>
            <a:ext cx="6877371" cy="3778250"/>
          </a:xfrm>
        </p:spPr>
      </p:pic>
    </p:spTree>
    <p:extLst>
      <p:ext uri="{BB962C8B-B14F-4D97-AF65-F5344CB8AC3E}">
        <p14:creationId xmlns:p14="http://schemas.microsoft.com/office/powerpoint/2010/main" val="35399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Encoder-Decoder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27" y="2133600"/>
            <a:ext cx="6877371" cy="3778250"/>
          </a:xfrm>
        </p:spPr>
      </p:pic>
    </p:spTree>
    <p:extLst>
      <p:ext uri="{BB962C8B-B14F-4D97-AF65-F5344CB8AC3E}">
        <p14:creationId xmlns:p14="http://schemas.microsoft.com/office/powerpoint/2010/main" val="10280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b="1" dirty="0" smtClean="0"/>
              <a:t>The issue of </a:t>
            </a:r>
            <a:r>
              <a:rPr lang="en-US" altLang="x-none" b="1" dirty="0"/>
              <a:t>a hidden Markov model </a:t>
            </a:r>
            <a:r>
              <a:rPr lang="en-US" altLang="x-none" b="1" dirty="0" smtClean="0"/>
              <a:t>(HMM)</a:t>
            </a:r>
            <a:r>
              <a:rPr lang="en-US" altLang="x-none" dirty="0" smtClean="0"/>
              <a:t>:</a:t>
            </a:r>
            <a:endParaRPr lang="en-US" altLang="x-none" dirty="0"/>
          </a:p>
          <a:p>
            <a:pPr lvl="1"/>
            <a:r>
              <a:rPr lang="en-US" altLang="x-none" dirty="0">
                <a:solidFill>
                  <a:schemeClr val="accent1"/>
                </a:solidFill>
              </a:rPr>
              <a:t>At each time step it must select one of its hidden states. So with N hidden states it can only remember log(N) bits about what it generated so far</a:t>
            </a:r>
            <a:r>
              <a:rPr lang="en-US" altLang="x-none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altLang="x-none" dirty="0" smtClean="0"/>
              <a:t>RNNs </a:t>
            </a:r>
            <a:r>
              <a:rPr lang="en-US" altLang="x-none" dirty="0"/>
              <a:t>are very powerful, because they combine two properties:</a:t>
            </a:r>
          </a:p>
          <a:p>
            <a:pPr lvl="1"/>
            <a:r>
              <a:rPr lang="en-US" altLang="x-none" dirty="0"/>
              <a:t>Distributed hidden state that allows them to store a lot of information about the past efficiently.</a:t>
            </a:r>
          </a:p>
          <a:p>
            <a:pPr lvl="1"/>
            <a:r>
              <a:rPr lang="en-US" altLang="x-none" dirty="0"/>
              <a:t>Non-linear dynamics that allows them to update their hidden state in complicated ways.</a:t>
            </a:r>
          </a:p>
          <a:p>
            <a:r>
              <a:rPr lang="en-US" altLang="x-none" dirty="0"/>
              <a:t>With enough neurons and time, RNNs can compute anything that can be computed by your computer.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876" y="1665767"/>
            <a:ext cx="9431656" cy="47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invariant systems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95645"/>
            <a:ext cx="9263513" cy="48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477" y="430923"/>
            <a:ext cx="9963806" cy="1114097"/>
          </a:xfrm>
        </p:spPr>
        <p:txBody>
          <a:bodyPr>
            <a:normAutofit/>
          </a:bodyPr>
          <a:lstStyle/>
          <a:p>
            <a:r>
              <a:rPr lang="en-US" dirty="0" smtClean="0"/>
              <a:t>Outputs added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234" y="1545020"/>
            <a:ext cx="8954295" cy="47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modules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580706"/>
            <a:ext cx="9339783" cy="48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264" y="1264555"/>
            <a:ext cx="9755407" cy="51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974" y="942752"/>
            <a:ext cx="9789500" cy="52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26150" y="1797269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 smtClean="0"/>
              <a:t>We have shown: </a:t>
            </a:r>
          </a:p>
          <a:p>
            <a:pPr lvl="1"/>
            <a:r>
              <a:rPr lang="en-US" dirty="0" smtClean="0"/>
              <a:t>CNN Architectures: LeNet5, </a:t>
            </a:r>
            <a:r>
              <a:rPr lang="en-US" dirty="0" err="1" smtClean="0"/>
              <a:t>Alexnet</a:t>
            </a:r>
            <a:r>
              <a:rPr lang="en-US" dirty="0" smtClean="0"/>
              <a:t>, VGG, </a:t>
            </a:r>
            <a:r>
              <a:rPr lang="en-US" dirty="0" err="1" smtClean="0"/>
              <a:t>GoogleNet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endParaRPr lang="en-US" dirty="0" smtClean="0"/>
          </a:p>
          <a:p>
            <a:r>
              <a:rPr lang="en-US" altLang="zh-CN" dirty="0" smtClean="0"/>
              <a:t>Today:</a:t>
            </a:r>
            <a:endParaRPr lang="en-US" dirty="0" smtClean="0"/>
          </a:p>
          <a:p>
            <a:pPr lvl="1"/>
            <a:r>
              <a:rPr lang="en-US" b="1" dirty="0" smtClean="0"/>
              <a:t>Recurrent Neural Networks</a:t>
            </a:r>
          </a:p>
          <a:p>
            <a:pPr lvl="1"/>
            <a:r>
              <a:rPr lang="en-US" b="1" dirty="0" smtClean="0"/>
              <a:t>LSTM</a:t>
            </a:r>
            <a:r>
              <a:rPr lang="en-US" altLang="zh-CN" b="1" dirty="0" smtClean="0"/>
              <a:t>/GRU</a:t>
            </a:r>
          </a:p>
          <a:p>
            <a:pPr lvl="1"/>
            <a:r>
              <a:rPr lang="en-US" b="1" dirty="0" smtClean="0"/>
              <a:t>Attention</a:t>
            </a:r>
          </a:p>
          <a:p>
            <a:pPr lvl="1"/>
            <a:r>
              <a:rPr lang="en-US" b="1" dirty="0" smtClean="0"/>
              <a:t>Transformer</a:t>
            </a:r>
          </a:p>
          <a:p>
            <a:r>
              <a:rPr lang="en-US" dirty="0" smtClean="0"/>
              <a:t>Reference: </a:t>
            </a:r>
          </a:p>
          <a:p>
            <a:pPr lvl="1"/>
            <a:r>
              <a:rPr lang="en-US" dirty="0" err="1" smtClean="0"/>
              <a:t>Feifei</a:t>
            </a:r>
            <a:r>
              <a:rPr lang="en-US" dirty="0" smtClean="0"/>
              <a:t> Li, Stanford cs231n</a:t>
            </a:r>
          </a:p>
          <a:p>
            <a:pPr lvl="1"/>
            <a:r>
              <a:rPr lang="en-US" altLang="zh-CN" dirty="0" smtClean="0"/>
              <a:t>Chris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Manning,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cs224n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002" y="1264555"/>
            <a:ext cx="10127094" cy="48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661" y="1264555"/>
            <a:ext cx="9665167" cy="43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047" y="1264554"/>
            <a:ext cx="9524777" cy="43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043" y="962776"/>
            <a:ext cx="9834957" cy="47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757" y="1264555"/>
            <a:ext cx="7670022" cy="531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591733"/>
            <a:ext cx="7600942" cy="49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4"/>
            <a:ext cx="8007342" cy="528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9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579" y="1264555"/>
            <a:ext cx="9100377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421" y="1264555"/>
            <a:ext cx="9635302" cy="50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8111511" cy="47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0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577" y="1264554"/>
            <a:ext cx="9877939" cy="483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2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764" y="1264554"/>
            <a:ext cx="9536117" cy="483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Text-&gt;RNN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197" y="1369512"/>
            <a:ext cx="8442505" cy="50375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87868" y="6407029"/>
            <a:ext cx="6722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karpathy</a:t>
            </a:r>
            <a:r>
              <a:rPr lang="en-US" dirty="0"/>
              <a:t>/d4dee566867f8291f086</a:t>
            </a:r>
          </a:p>
        </p:txBody>
      </p:sp>
    </p:spTree>
    <p:extLst>
      <p:ext uri="{BB962C8B-B14F-4D97-AF65-F5344CB8AC3E}">
        <p14:creationId xmlns:p14="http://schemas.microsoft.com/office/powerpoint/2010/main" val="133443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69720"/>
            <a:ext cx="9240400" cy="48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419616"/>
            <a:ext cx="9337231" cy="50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197" y="1031309"/>
            <a:ext cx="9837627" cy="50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5764" y="624110"/>
            <a:ext cx="8566007" cy="596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624109"/>
            <a:ext cx="8911687" cy="61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868470"/>
            <a:ext cx="9251693" cy="53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830894"/>
            <a:ext cx="8542713" cy="57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786" y="596332"/>
            <a:ext cx="9599075" cy="111700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Recurrent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Neural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Networks: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Process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Sequences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536871" y="5505087"/>
            <a:ext cx="243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Translation,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Dialogue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534400" y="4819106"/>
            <a:ext cx="83127" cy="60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0709564" y="4797127"/>
            <a:ext cx="15189" cy="135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10255" y="6109854"/>
            <a:ext cx="2970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classification/annotation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18016" y="5911222"/>
            <a:ext cx="17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Sentiment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137564" y="4838930"/>
            <a:ext cx="55418" cy="98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884546"/>
            <a:ext cx="8763000" cy="2870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82738" y="5097159"/>
            <a:ext cx="165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Captioning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450772" y="4754746"/>
            <a:ext cx="0" cy="2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06786" y="5568305"/>
            <a:ext cx="1475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Vanilla Neural Network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933701" y="4754747"/>
            <a:ext cx="214746" cy="81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6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730685"/>
            <a:ext cx="8230114" cy="57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716" y="843419"/>
            <a:ext cx="8690104" cy="57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515" y="303522"/>
            <a:ext cx="8915399" cy="1468800"/>
          </a:xfrm>
        </p:spPr>
        <p:txBody>
          <a:bodyPr/>
          <a:lstStyle/>
          <a:p>
            <a:r>
              <a:rPr lang="en-US" dirty="0" smtClean="0"/>
              <a:t>Popular Architectures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60" y="601945"/>
            <a:ext cx="10110940" cy="56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38" y="624110"/>
            <a:ext cx="10154254" cy="56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100" y="777767"/>
            <a:ext cx="10485900" cy="54653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34097" y="3889406"/>
            <a:ext cx="7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RNN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9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005" y="956152"/>
            <a:ext cx="9232087" cy="45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834" y="1264555"/>
            <a:ext cx="9529053" cy="47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955" y="818366"/>
            <a:ext cx="9346681" cy="55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610" y="755736"/>
            <a:ext cx="9068307" cy="56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020" y="624109"/>
            <a:ext cx="9017989" cy="53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098" y="1532351"/>
            <a:ext cx="9039097" cy="45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82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303" y="855946"/>
            <a:ext cx="9598444" cy="47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017" y="1131517"/>
            <a:ext cx="9545501" cy="479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276" y="2058750"/>
            <a:ext cx="9711558" cy="1468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Fundamental Deep Learning Problem: </a:t>
            </a:r>
            <a:r>
              <a:rPr lang="en-US" b="1" dirty="0"/>
              <a:t>Vanishing / Exploding </a:t>
            </a:r>
            <a:r>
              <a:rPr lang="en-US" b="1" dirty="0" smtClean="0"/>
              <a:t>Gradients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584" y="4202067"/>
            <a:ext cx="3689131" cy="22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60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014" y="1515074"/>
            <a:ext cx="9609508" cy="41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342" y="1264554"/>
            <a:ext cx="9738389" cy="42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683" y="624109"/>
            <a:ext cx="9510068" cy="46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2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012" y="830892"/>
            <a:ext cx="9737737" cy="48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955" y="981206"/>
            <a:ext cx="9493916" cy="46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426" y="849578"/>
            <a:ext cx="9774684" cy="48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Short Term Memory (LSTM)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8355" y="1707715"/>
            <a:ext cx="5480989" cy="42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40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Long-Short-Term-Memory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(LSTM)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552353"/>
            <a:ext cx="9358071" cy="46570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type of RNN proposed by </a:t>
            </a:r>
            <a:r>
              <a:rPr lang="en-US" dirty="0" err="1"/>
              <a:t>Hochreiter</a:t>
            </a:r>
            <a:r>
              <a:rPr lang="en-US" dirty="0"/>
              <a:t> and </a:t>
            </a:r>
            <a:r>
              <a:rPr lang="en-US" dirty="0" err="1"/>
              <a:t>Schmidhuber</a:t>
            </a:r>
            <a:r>
              <a:rPr lang="en-US" dirty="0"/>
              <a:t> in 1997 as a solution to the vanishing gradients problem. </a:t>
            </a:r>
            <a:endParaRPr lang="en-US" dirty="0" smtClean="0"/>
          </a:p>
          <a:p>
            <a:pPr lvl="1"/>
            <a:r>
              <a:rPr lang="en-US" dirty="0"/>
              <a:t>“Long short-term memory”, </a:t>
            </a:r>
            <a:r>
              <a:rPr lang="en-US" dirty="0" err="1"/>
              <a:t>Hochreiter</a:t>
            </a:r>
            <a:r>
              <a:rPr lang="en-US" dirty="0"/>
              <a:t> and </a:t>
            </a:r>
            <a:r>
              <a:rPr lang="en-US" dirty="0" err="1"/>
              <a:t>Schmidhuber</a:t>
            </a:r>
            <a:r>
              <a:rPr lang="en-US" dirty="0"/>
              <a:t>, Neural Computation, 9(8):1735-1780, </a:t>
            </a:r>
            <a:r>
              <a:rPr lang="en-US" dirty="0" smtClean="0"/>
              <a:t>1997</a:t>
            </a:r>
            <a:r>
              <a:rPr lang="en-US" dirty="0"/>
              <a:t>. </a:t>
            </a:r>
            <a:r>
              <a:rPr lang="en-US" dirty="0" smtClean="0"/>
              <a:t>Link: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www.bioinf.jku.at/publications/older/2604.pdf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On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dirty="0" smtClean="0"/>
              <a:t>step </a:t>
            </a:r>
            <a:r>
              <a:rPr lang="en-US" i="1" dirty="0"/>
              <a:t>t</a:t>
            </a:r>
            <a:r>
              <a:rPr lang="en-US" dirty="0"/>
              <a:t>, there is a hidden </a:t>
            </a:r>
            <a:r>
              <a:rPr lang="en-US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 </a:t>
            </a:r>
            <a:r>
              <a:rPr lang="en-US" i="1" dirty="0"/>
              <a:t>and </a:t>
            </a:r>
            <a:r>
              <a:rPr lang="en-US" dirty="0"/>
              <a:t>a cell </a:t>
            </a:r>
            <a:r>
              <a:rPr lang="en-US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endParaRPr lang="en-US" altLang="zh-CN" dirty="0"/>
          </a:p>
          <a:p>
            <a:pPr lvl="1"/>
            <a:r>
              <a:rPr lang="en-US" dirty="0" smtClean="0"/>
              <a:t>Both </a:t>
            </a:r>
            <a:r>
              <a:rPr lang="en-US" dirty="0"/>
              <a:t>are vectors length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>
                <a:solidFill>
                  <a:srgbClr val="FF0000"/>
                </a:solidFill>
              </a:rPr>
              <a:t>cell stores long-term </a:t>
            </a:r>
            <a:r>
              <a:rPr lang="en-US" b="1" dirty="0" smtClean="0">
                <a:solidFill>
                  <a:srgbClr val="FF0000"/>
                </a:solidFill>
              </a:rPr>
              <a:t>informati</a:t>
            </a:r>
            <a:r>
              <a:rPr lang="en-US" altLang="zh-CN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>
                <a:solidFill>
                  <a:srgbClr val="FF0000"/>
                </a:solidFill>
              </a:rPr>
              <a:t>n</a:t>
            </a:r>
          </a:p>
          <a:p>
            <a:pPr lvl="1"/>
            <a:r>
              <a:rPr lang="en-US" dirty="0"/>
              <a:t>The LSTM can erase, write and read information from the </a:t>
            </a:r>
            <a:r>
              <a:rPr lang="en-US" dirty="0" smtClean="0"/>
              <a:t>cell</a:t>
            </a:r>
            <a:endParaRPr lang="en-US" i="1" dirty="0"/>
          </a:p>
          <a:p>
            <a:r>
              <a:rPr lang="en-US" dirty="0" smtClean="0"/>
              <a:t>The </a:t>
            </a:r>
            <a:r>
              <a:rPr lang="en-US" dirty="0"/>
              <a:t>selection of which information is erased/written/read is controlled by three corresponding </a:t>
            </a:r>
            <a:r>
              <a:rPr lang="en-US" b="1" dirty="0">
                <a:solidFill>
                  <a:srgbClr val="FF0000"/>
                </a:solidFill>
              </a:rPr>
              <a:t>gates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gates are also vectors length </a:t>
            </a:r>
            <a:r>
              <a:rPr lang="en-US" i="1" dirty="0"/>
              <a:t>n </a:t>
            </a:r>
            <a:endParaRPr lang="en-US" dirty="0"/>
          </a:p>
          <a:p>
            <a:pPr lvl="1"/>
            <a:r>
              <a:rPr lang="en-US" dirty="0"/>
              <a:t>On each </a:t>
            </a:r>
            <a:r>
              <a:rPr lang="en-US" dirty="0" smtClean="0"/>
              <a:t>time</a:t>
            </a:r>
            <a:r>
              <a:rPr lang="zh-CN" altLang="en-US" dirty="0" smtClean="0"/>
              <a:t> </a:t>
            </a:r>
            <a:r>
              <a:rPr lang="en-US" dirty="0" smtClean="0"/>
              <a:t>step</a:t>
            </a:r>
            <a:r>
              <a:rPr lang="en-US" dirty="0"/>
              <a:t>, each element of the gates can be open (1), closed (0), </a:t>
            </a:r>
          </a:p>
          <a:p>
            <a:pPr lvl="1"/>
            <a:r>
              <a:rPr lang="en-US" dirty="0"/>
              <a:t>or somewhere in-between. </a:t>
            </a:r>
          </a:p>
          <a:p>
            <a:pPr lvl="1"/>
            <a:r>
              <a:rPr lang="en-US" dirty="0"/>
              <a:t>The gates are </a:t>
            </a:r>
            <a:r>
              <a:rPr lang="en-US" b="1" dirty="0">
                <a:solidFill>
                  <a:srgbClr val="FF0000"/>
                </a:solidFill>
              </a:rPr>
              <a:t>dynamic</a:t>
            </a:r>
            <a:r>
              <a:rPr lang="en-US" dirty="0"/>
              <a:t>: their value is computed based on the current context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2279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3" y="411459"/>
            <a:ext cx="8911687" cy="1280890"/>
          </a:xfrm>
        </p:spPr>
        <p:txBody>
          <a:bodyPr/>
          <a:lstStyle/>
          <a:p>
            <a:r>
              <a:rPr lang="en-US" altLang="zh-CN" dirty="0"/>
              <a:t>Long-Short-Term-Memory</a:t>
            </a:r>
            <a:r>
              <a:rPr lang="zh-CN" altLang="en-US" dirty="0"/>
              <a:t> </a:t>
            </a:r>
            <a:r>
              <a:rPr lang="en-US" altLang="zh-CN" dirty="0"/>
              <a:t>(LSTM)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788" y="1278741"/>
            <a:ext cx="8145959" cy="55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56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615" y="337198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Flowchart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0307" y="1318437"/>
            <a:ext cx="9314305" cy="4592786"/>
          </a:xfrm>
        </p:spPr>
        <p:txBody>
          <a:bodyPr/>
          <a:lstStyle/>
          <a:p>
            <a:r>
              <a:rPr lang="en-US" b="1" dirty="0"/>
              <a:t>Source: </a:t>
            </a:r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96" y="1752600"/>
            <a:ext cx="892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4" y="624110"/>
            <a:ext cx="9705720" cy="48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4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094" y="1215318"/>
            <a:ext cx="10614802" cy="53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Gated Recurrent Unit (GRU)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5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tanh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2044995"/>
            <a:ext cx="8915400" cy="3777622"/>
          </a:xfrm>
        </p:spPr>
        <p:txBody>
          <a:bodyPr/>
          <a:lstStyle/>
          <a:p>
            <a:r>
              <a:rPr lang="en-US" altLang="zh-CN" dirty="0" smtClean="0"/>
              <a:t>(</a:t>
            </a:r>
            <a:r>
              <a:rPr lang="en-US" altLang="zh-CN" dirty="0" err="1" smtClean="0"/>
              <a:t>tanh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expensive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register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792338"/>
            <a:ext cx="9119423" cy="356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57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</a:t>
            </a:r>
            <a:r>
              <a:rPr lang="zh-CN" altLang="en-US" dirty="0" smtClean="0"/>
              <a:t> </a:t>
            </a:r>
            <a:r>
              <a:rPr lang="en-US" altLang="zh-CN" dirty="0" smtClean="0"/>
              <a:t>(GRU)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GRU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economic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computation!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680695"/>
            <a:ext cx="8915400" cy="35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42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912" y="1431851"/>
            <a:ext cx="8915400" cy="3777622"/>
          </a:xfrm>
        </p:spPr>
        <p:txBody>
          <a:bodyPr/>
          <a:lstStyle/>
          <a:p>
            <a:r>
              <a:rPr lang="en-US" dirty="0"/>
              <a:t>"Learning Phrase Representations using RNN Encoder–Decoder for Statistical Machine Translation", Cho et al. 2014, https://</a:t>
            </a:r>
            <a:r>
              <a:rPr lang="en-US" dirty="0" err="1"/>
              <a:t>arxiv.org</a:t>
            </a:r>
            <a:r>
              <a:rPr lang="en-US" dirty="0"/>
              <a:t>/pdf/1406.1078v3.pdf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552700"/>
            <a:ext cx="88011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45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GRU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LSTM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1531088"/>
            <a:ext cx="8915400" cy="43801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91" y="1905000"/>
            <a:ext cx="9768009" cy="42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6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6594" y="2133600"/>
            <a:ext cx="5100637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759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GRU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Researchers have proposed many gated RNN variants, but LSTM and GRU are the most widely-used </a:t>
            </a:r>
          </a:p>
          <a:p>
            <a:r>
              <a:rPr lang="en-US" dirty="0"/>
              <a:t>The biggest difference is that GRU is quicker to </a:t>
            </a:r>
            <a:r>
              <a:rPr lang="en-US" b="1" dirty="0">
                <a:solidFill>
                  <a:srgbClr val="FF0000"/>
                </a:solidFill>
              </a:rPr>
              <a:t>compute</a:t>
            </a:r>
            <a:r>
              <a:rPr lang="en-US" dirty="0"/>
              <a:t> and has fewer parameters </a:t>
            </a:r>
          </a:p>
          <a:p>
            <a:r>
              <a:rPr lang="en-US" dirty="0"/>
              <a:t>There is no conclusive evidence that one consistently performs better than the other </a:t>
            </a:r>
          </a:p>
          <a:p>
            <a:r>
              <a:rPr lang="en-US" dirty="0"/>
              <a:t>LSTM is a good default choice (especially if your data has particularly long dependencies, or you have lots of training data) </a:t>
            </a:r>
          </a:p>
          <a:p>
            <a:r>
              <a:rPr lang="en-US" b="1" dirty="0"/>
              <a:t>Rule of thumb</a:t>
            </a:r>
            <a:r>
              <a:rPr lang="en-US" dirty="0"/>
              <a:t>: start with LSTM, but switch to GRU if you want something more efficient </a:t>
            </a:r>
          </a:p>
        </p:txBody>
      </p:sp>
    </p:spTree>
    <p:extLst>
      <p:ext uri="{BB962C8B-B14F-4D97-AF65-F5344CB8AC3E}">
        <p14:creationId xmlns:p14="http://schemas.microsoft.com/office/powerpoint/2010/main" val="13812741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Is vanishing/exploding gradient just a RNN problem?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602788" cy="43735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No! It can be a problem for all neural architectures (including </a:t>
            </a:r>
            <a:r>
              <a:rPr lang="en-US" b="1" dirty="0"/>
              <a:t>feed-forward </a:t>
            </a:r>
            <a:r>
              <a:rPr lang="en-US" dirty="0"/>
              <a:t>and </a:t>
            </a:r>
            <a:r>
              <a:rPr lang="en-US" b="1" dirty="0"/>
              <a:t>convolutional</a:t>
            </a:r>
            <a:r>
              <a:rPr lang="en-US" dirty="0"/>
              <a:t>), especially </a:t>
            </a:r>
            <a:r>
              <a:rPr lang="en-US" b="1" dirty="0">
                <a:solidFill>
                  <a:srgbClr val="FF0000"/>
                </a:solidFill>
              </a:rPr>
              <a:t>deep</a:t>
            </a:r>
            <a:r>
              <a:rPr lang="en-US" dirty="0"/>
              <a:t> ones. </a:t>
            </a:r>
          </a:p>
          <a:p>
            <a:pPr lvl="1"/>
            <a:r>
              <a:rPr lang="en-US" dirty="0" smtClean="0"/>
              <a:t>Due </a:t>
            </a:r>
            <a:r>
              <a:rPr lang="en-US" dirty="0"/>
              <a:t>to chain rule / choice of nonlinearity function, gradient can become vanishingly small as it </a:t>
            </a:r>
            <a:r>
              <a:rPr lang="en-US" dirty="0" err="1"/>
              <a:t>backpropagates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Thus </a:t>
            </a:r>
            <a:r>
              <a:rPr lang="en-US" altLang="zh-CN" dirty="0" smtClean="0"/>
              <a:t>early</a:t>
            </a:r>
            <a:r>
              <a:rPr lang="en-US" dirty="0" smtClean="0"/>
              <a:t> </a:t>
            </a:r>
            <a:r>
              <a:rPr lang="en-US" dirty="0"/>
              <a:t>layers are learnt very slowly (hard to </a:t>
            </a:r>
            <a:r>
              <a:rPr lang="en-US" dirty="0" smtClean="0"/>
              <a:t>train)</a:t>
            </a:r>
            <a:endParaRPr lang="en-US" dirty="0"/>
          </a:p>
          <a:p>
            <a:pPr lvl="1"/>
            <a:r>
              <a:rPr lang="en-US" dirty="0" smtClean="0"/>
              <a:t>Solution</a:t>
            </a:r>
            <a:r>
              <a:rPr lang="en-US" dirty="0"/>
              <a:t>: lots of new deep feedforward/convolutional architectures that </a:t>
            </a:r>
            <a:r>
              <a:rPr lang="en-US" dirty="0" smtClean="0"/>
              <a:t>add </a:t>
            </a:r>
            <a:r>
              <a:rPr lang="en-US" dirty="0"/>
              <a:t>more </a:t>
            </a:r>
            <a:r>
              <a:rPr lang="en-US" b="1" dirty="0">
                <a:solidFill>
                  <a:srgbClr val="FF0000"/>
                </a:solidFill>
              </a:rPr>
              <a:t>direct connections </a:t>
            </a:r>
            <a:r>
              <a:rPr lang="en-US" dirty="0"/>
              <a:t>(thus allowing the gradient to flow) </a:t>
            </a:r>
          </a:p>
          <a:p>
            <a:r>
              <a:rPr lang="en-US" dirty="0"/>
              <a:t>For example: </a:t>
            </a:r>
          </a:p>
          <a:p>
            <a:pPr lvl="1"/>
            <a:r>
              <a:rPr lang="en-US" dirty="0" smtClean="0"/>
              <a:t>“</a:t>
            </a:r>
            <a:r>
              <a:rPr lang="en-US" b="1" dirty="0" err="1"/>
              <a:t>HighwayNet</a:t>
            </a:r>
            <a:r>
              <a:rPr lang="en-US" dirty="0"/>
              <a:t>”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connections:</a:t>
            </a:r>
            <a:r>
              <a:rPr lang="zh-CN" altLang="en-US" dirty="0" smtClean="0"/>
              <a:t> </a:t>
            </a:r>
            <a:endParaRPr lang="en-US" dirty="0"/>
          </a:p>
          <a:p>
            <a:pPr lvl="2"/>
            <a:r>
              <a:rPr lang="en-US" dirty="0"/>
              <a:t>Similar to residual connections, but the identity connection vs the transformation layer is controlled by a dynamic gate </a:t>
            </a:r>
          </a:p>
          <a:p>
            <a:pPr lvl="2"/>
            <a:r>
              <a:rPr lang="en-US" dirty="0"/>
              <a:t>Inspired by LSTMs, but applied to deep feedforward/convolutional </a:t>
            </a:r>
            <a:r>
              <a:rPr lang="en-US" dirty="0" smtClean="0"/>
              <a:t>networks</a:t>
            </a:r>
          </a:p>
          <a:p>
            <a:pPr lvl="1"/>
            <a:r>
              <a:rPr lang="en-US" altLang="zh-CN" b="1" dirty="0" err="1" smtClean="0"/>
              <a:t>ResNet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residual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inspired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b="1" dirty="0" err="1" smtClean="0"/>
              <a:t>HighwayNet</a:t>
            </a:r>
            <a:endParaRPr lang="en-US" altLang="zh-CN" b="1" dirty="0" smtClean="0"/>
          </a:p>
          <a:p>
            <a:pPr lvl="1"/>
            <a:r>
              <a:rPr lang="en-US" b="1" dirty="0" err="1" smtClean="0">
                <a:solidFill>
                  <a:schemeClr val="tx1"/>
                </a:solidFill>
              </a:rPr>
              <a:t>DenseNet</a:t>
            </a:r>
            <a:r>
              <a:rPr lang="en-US" dirty="0" smtClean="0"/>
              <a:t> </a:t>
            </a:r>
            <a:r>
              <a:rPr lang="en-US" altLang="zh-CN" dirty="0" smtClean="0"/>
              <a:t>d</a:t>
            </a:r>
            <a:r>
              <a:rPr lang="en-US" dirty="0" smtClean="0"/>
              <a:t>irectly </a:t>
            </a:r>
            <a:r>
              <a:rPr lang="en-US" dirty="0"/>
              <a:t>connect everything to everything!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2133600"/>
            <a:ext cx="9127867" cy="3480391"/>
          </a:xfrm>
        </p:spPr>
        <p:txBody>
          <a:bodyPr>
            <a:normAutofit/>
          </a:bodyPr>
          <a:lstStyle/>
          <a:p>
            <a:r>
              <a:rPr lang="en-US" dirty="0" smtClean="0"/>
              <a:t>RNN is flexible in architectures</a:t>
            </a:r>
          </a:p>
          <a:p>
            <a:r>
              <a:rPr lang="en-US" dirty="0" smtClean="0"/>
              <a:t>Vanilla </a:t>
            </a:r>
            <a:r>
              <a:rPr lang="en-US" dirty="0"/>
              <a:t>RNNs are simple but don’t work very well </a:t>
            </a:r>
          </a:p>
          <a:p>
            <a:r>
              <a:rPr lang="en-US" dirty="0"/>
              <a:t>Common to use LSTM or GRU: their additive interactions </a:t>
            </a:r>
            <a:r>
              <a:rPr lang="en-US" dirty="0" smtClean="0"/>
              <a:t>improve </a:t>
            </a:r>
            <a:r>
              <a:rPr lang="en-US" dirty="0"/>
              <a:t>gradient flow </a:t>
            </a:r>
            <a:endParaRPr lang="en-US" dirty="0" smtClean="0"/>
          </a:p>
          <a:p>
            <a:pPr lvl="1"/>
            <a:r>
              <a:rPr lang="en-US" dirty="0"/>
              <a:t>Backward flow of gradients in RNN can explode or vanish. </a:t>
            </a:r>
          </a:p>
          <a:p>
            <a:pPr lvl="1"/>
            <a:r>
              <a:rPr lang="en-US" dirty="0"/>
              <a:t>Exploding is controlled with gradient clipping. </a:t>
            </a:r>
          </a:p>
          <a:p>
            <a:pPr lvl="1"/>
            <a:r>
              <a:rPr lang="en-US" dirty="0"/>
              <a:t>Vanishing is </a:t>
            </a:r>
            <a:r>
              <a:rPr lang="en-US" dirty="0" smtClean="0"/>
              <a:t>controlled </a:t>
            </a:r>
            <a:r>
              <a:rPr lang="en-US" dirty="0"/>
              <a:t>with additive interactions </a:t>
            </a:r>
          </a:p>
        </p:txBody>
      </p:sp>
    </p:spTree>
    <p:extLst>
      <p:ext uri="{BB962C8B-B14F-4D97-AF65-F5344CB8AC3E}">
        <p14:creationId xmlns:p14="http://schemas.microsoft.com/office/powerpoint/2010/main" val="1223879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Historical Remarks on 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44016"/>
            <a:ext cx="9224416" cy="34217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</a:t>
            </a:r>
            <a:r>
              <a:rPr lang="en-US" b="1" dirty="0"/>
              <a:t>LSTM0</a:t>
            </a:r>
            <a:r>
              <a:rPr lang="en-US" dirty="0"/>
              <a:t>] S. </a:t>
            </a:r>
            <a:r>
              <a:rPr lang="en-US" dirty="0" err="1"/>
              <a:t>Hochreiter</a:t>
            </a:r>
            <a:r>
              <a:rPr lang="en-US" dirty="0"/>
              <a:t> and J. </a:t>
            </a:r>
            <a:r>
              <a:rPr lang="en-US" dirty="0" err="1"/>
              <a:t>Schmidhuber</a:t>
            </a:r>
            <a:r>
              <a:rPr lang="en-US" dirty="0"/>
              <a:t>. </a:t>
            </a:r>
            <a:r>
              <a:rPr lang="en-US" dirty="0">
                <a:hlinkClick r:id="rId2" action="ppaction://hlinkfile"/>
              </a:rPr>
              <a:t>Long Short-Term Memory. </a:t>
            </a:r>
            <a:r>
              <a:rPr lang="en-US" dirty="0"/>
              <a:t>TR FKI-207-95, TUM, August 1995. </a:t>
            </a:r>
            <a:r>
              <a:rPr lang="en-US" dirty="0" smtClean="0"/>
              <a:t>Link: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://people.idsia.ch/~</a:t>
            </a:r>
            <a:r>
              <a:rPr lang="en-US" dirty="0" smtClean="0">
                <a:hlinkClick r:id="rId3"/>
              </a:rPr>
              <a:t>juergen/FKI-207-95ocr.pdf</a:t>
            </a:r>
            <a:endParaRPr lang="en-US" dirty="0"/>
          </a:p>
          <a:p>
            <a:r>
              <a:rPr lang="en-US" dirty="0"/>
              <a:t>[</a:t>
            </a:r>
            <a:r>
              <a:rPr lang="en-US" b="1" dirty="0"/>
              <a:t>LSTM1</a:t>
            </a:r>
            <a:r>
              <a:rPr lang="en-US" dirty="0"/>
              <a:t>] S. </a:t>
            </a:r>
            <a:r>
              <a:rPr lang="en-US" dirty="0" err="1"/>
              <a:t>Hochreiter</a:t>
            </a:r>
            <a:r>
              <a:rPr lang="en-US" dirty="0"/>
              <a:t>, J. </a:t>
            </a:r>
            <a:r>
              <a:rPr lang="en-US" dirty="0" err="1"/>
              <a:t>Schmidhuber</a:t>
            </a:r>
            <a:r>
              <a:rPr lang="en-US" dirty="0"/>
              <a:t>. Long Short-Term Memory. Neural Computation, 9(8):1735-1780, 1997. </a:t>
            </a:r>
            <a:r>
              <a:rPr lang="en-US" dirty="0" smtClean="0"/>
              <a:t>Based </a:t>
            </a:r>
            <a:r>
              <a:rPr lang="en-US" dirty="0"/>
              <a:t>on [LSTM0</a:t>
            </a:r>
            <a:r>
              <a:rPr lang="en-US" dirty="0" smtClean="0"/>
              <a:t>].</a:t>
            </a:r>
            <a:endParaRPr lang="en-US" dirty="0"/>
          </a:p>
          <a:p>
            <a:r>
              <a:rPr lang="en-US" dirty="0"/>
              <a:t>[</a:t>
            </a:r>
            <a:r>
              <a:rPr lang="en-US" b="1" dirty="0"/>
              <a:t>LSTM2</a:t>
            </a:r>
            <a:r>
              <a:rPr lang="en-US" dirty="0"/>
              <a:t>] F. A. Gers, J. </a:t>
            </a:r>
            <a:r>
              <a:rPr lang="en-US" dirty="0" err="1"/>
              <a:t>Schmidhuber</a:t>
            </a:r>
            <a:r>
              <a:rPr lang="en-US" dirty="0"/>
              <a:t>, F. Cummins. Learning to Forget: Continual Prediction with LSTM. Neural Computation, 12(10):2451-2471, 2000. </a:t>
            </a:r>
            <a:r>
              <a:rPr lang="en-US" i="1" dirty="0" smtClean="0"/>
              <a:t>The </a:t>
            </a:r>
            <a:r>
              <a:rPr lang="en-US" i="1" dirty="0"/>
              <a:t>"vanilla LSTM architecture" with forget gates that everybody is using today, e.g., in Google's </a:t>
            </a:r>
            <a:r>
              <a:rPr lang="en-US" i="1" dirty="0" err="1"/>
              <a:t>Tensorflow</a:t>
            </a:r>
            <a:r>
              <a:rPr lang="en-US" i="1" dirty="0"/>
              <a:t>.</a:t>
            </a:r>
            <a:endParaRPr lang="en-US" dirty="0"/>
          </a:p>
          <a:p>
            <a:r>
              <a:rPr lang="en-US" dirty="0"/>
              <a:t>[</a:t>
            </a:r>
            <a:r>
              <a:rPr lang="en-US" b="1" dirty="0"/>
              <a:t>LSTM3</a:t>
            </a:r>
            <a:r>
              <a:rPr lang="en-US" dirty="0"/>
              <a:t>] A. Graves, J. </a:t>
            </a:r>
            <a:r>
              <a:rPr lang="en-US" dirty="0" err="1"/>
              <a:t>Schmidhuber</a:t>
            </a:r>
            <a:r>
              <a:rPr lang="en-US" dirty="0"/>
              <a:t>. </a:t>
            </a:r>
            <a:r>
              <a:rPr lang="en-US" dirty="0" err="1"/>
              <a:t>Framewise</a:t>
            </a:r>
            <a:r>
              <a:rPr lang="en-US" dirty="0"/>
              <a:t> phoneme classification with bidirectional LSTM and other neural network architectures. Neural Networks, 18:5-6, pp. 602-610, 2005. 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2" y="3429000"/>
            <a:ext cx="22860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255" y="4760653"/>
            <a:ext cx="3149600" cy="20973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5697" y="4760653"/>
            <a:ext cx="55179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Schmidhuber</a:t>
            </a:r>
            <a:r>
              <a:rPr lang="en-US" sz="1100" b="1" dirty="0" smtClean="0"/>
              <a:t>: </a:t>
            </a:r>
            <a:r>
              <a:rPr lang="en-US" sz="1100" dirty="0" smtClean="0"/>
              <a:t>“In </a:t>
            </a:r>
            <a:r>
              <a:rPr lang="en-US" sz="1100" dirty="0"/>
              <a:t>2020 we celebrated the quarter-century anniversary of </a:t>
            </a:r>
            <a:r>
              <a:rPr lang="en-US" sz="1100" dirty="0">
                <a:hlinkClick r:id="rId6"/>
              </a:rPr>
              <a:t>LSTM's first failure to pass peer review</a:t>
            </a:r>
            <a:r>
              <a:rPr lang="en-US" sz="1100" dirty="0"/>
              <a:t>. After the main peer-reviewed publication in 1997</a:t>
            </a:r>
            <a:r>
              <a:rPr lang="en-US" sz="1100" baseline="30000" dirty="0">
                <a:hlinkClick r:id="rId7"/>
              </a:rPr>
              <a:t>[LSTM1]</a:t>
            </a:r>
            <a:r>
              <a:rPr lang="en-US" sz="1100" dirty="0"/>
              <a:t> (now the most cited article in the history of </a:t>
            </a:r>
            <a:r>
              <a:rPr lang="en-US" sz="1100" i="1" dirty="0"/>
              <a:t>Neural Computation</a:t>
            </a:r>
            <a:r>
              <a:rPr lang="en-US" sz="1100" dirty="0"/>
              <a:t>), LSTM and its training procedures were further improved on my Swiss LSTM grants at IDSIA through the work of my later students Felix Gers, Alex Graves, and others. A milestone was the </a:t>
            </a:r>
            <a:r>
              <a:rPr lang="en-US" sz="1100" i="1" dirty="0"/>
              <a:t>"vanilla LSTM architecture"</a:t>
            </a:r>
            <a:r>
              <a:rPr lang="en-US" sz="1100" dirty="0"/>
              <a:t> with forget gate</a:t>
            </a:r>
            <a:r>
              <a:rPr lang="en-US" sz="1100" baseline="30000" dirty="0">
                <a:hlinkClick r:id="rId8"/>
              </a:rPr>
              <a:t>[LSTM2]</a:t>
            </a:r>
            <a:r>
              <a:rPr lang="en-US" sz="1100" dirty="0"/>
              <a:t>—the LSTM variant of 1999-2000 that everybody is using today, e.g., in Google's </a:t>
            </a:r>
            <a:r>
              <a:rPr lang="en-US" sz="1100" dirty="0" err="1"/>
              <a:t>Tensorflow</a:t>
            </a:r>
            <a:r>
              <a:rPr lang="en-US" sz="1100" dirty="0"/>
              <a:t>. 2005 saw the first publication of LSTM with full backpropagation through time and of bi-directional LSTM</a:t>
            </a:r>
            <a:r>
              <a:rPr lang="en-US" sz="1100" baseline="30000" dirty="0">
                <a:hlinkClick r:id="rId9"/>
              </a:rPr>
              <a:t>[LSTM3]</a:t>
            </a:r>
            <a:r>
              <a:rPr lang="en-US" sz="1100" dirty="0"/>
              <a:t> (now widely used).</a:t>
            </a:r>
            <a:r>
              <a:rPr lang="en-US" sz="1100" dirty="0" smtClean="0"/>
              <a:t>”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60335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Historical Remarks on </a:t>
            </a:r>
            <a:r>
              <a:rPr lang="en-US" dirty="0" err="1" smtClean="0"/>
              <a:t>HighwayNet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0441" y="2123090"/>
            <a:ext cx="9301655" cy="37881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</a:t>
            </a:r>
            <a:r>
              <a:rPr lang="en-US" b="1" dirty="0"/>
              <a:t>HW1</a:t>
            </a:r>
            <a:r>
              <a:rPr lang="en-US" dirty="0"/>
              <a:t>] R. K. Srivastava, K. </a:t>
            </a:r>
            <a:r>
              <a:rPr lang="en-US" dirty="0" err="1"/>
              <a:t>Greff</a:t>
            </a:r>
            <a:r>
              <a:rPr lang="en-US" dirty="0"/>
              <a:t>, J. </a:t>
            </a:r>
            <a:r>
              <a:rPr lang="en-US" dirty="0" err="1"/>
              <a:t>Schmidhuber</a:t>
            </a:r>
            <a:r>
              <a:rPr lang="en-US" dirty="0"/>
              <a:t>. Highway networks. Preprints </a:t>
            </a:r>
            <a:r>
              <a:rPr lang="en-US" dirty="0">
                <a:hlinkClick r:id="rId2"/>
              </a:rPr>
              <a:t>arXiv:1505.00387</a:t>
            </a:r>
            <a:r>
              <a:rPr lang="en-US" dirty="0"/>
              <a:t> (May 2015) and </a:t>
            </a:r>
            <a:r>
              <a:rPr lang="en-US" dirty="0">
                <a:hlinkClick r:id="rId3"/>
              </a:rPr>
              <a:t>arXiv:1507.06228</a:t>
            </a:r>
            <a:r>
              <a:rPr lang="en-US" dirty="0"/>
              <a:t> (July 2015). Also at NIPS 2015. </a:t>
            </a:r>
            <a:r>
              <a:rPr lang="en-US" i="1" dirty="0"/>
              <a:t>The first working very deep feedforward nets with over 100 layers (previous NNs had at most a few tens of layers). Let g, t, h, denote non-linear differentiable functions. Each non-input layer of a highway net computes g(x)x + t(x)h(x), where x is the data from the previous layer. (Like LSTM with forget gates</a:t>
            </a:r>
            <a:r>
              <a:rPr lang="en-US" i="1" baseline="30000" dirty="0">
                <a:hlinkClick r:id="rId4"/>
              </a:rPr>
              <a:t>[LSTM2]</a:t>
            </a:r>
            <a:r>
              <a:rPr lang="en-US" i="1" dirty="0"/>
              <a:t> for RNNs.) </a:t>
            </a:r>
            <a:r>
              <a:rPr lang="en-US" i="1" dirty="0" err="1"/>
              <a:t>Resnets</a:t>
            </a:r>
            <a:r>
              <a:rPr lang="en-US" i="1" baseline="30000" dirty="0">
                <a:hlinkClick r:id="rId5"/>
              </a:rPr>
              <a:t>[HW2]</a:t>
            </a:r>
            <a:r>
              <a:rPr lang="en-US" i="1" dirty="0"/>
              <a:t> are a special case of this where the gates are always open: g(x)=t(x)=</a:t>
            </a:r>
            <a:r>
              <a:rPr lang="en-US" i="1" dirty="0" err="1"/>
              <a:t>const</a:t>
            </a:r>
            <a:r>
              <a:rPr lang="en-US" i="1" dirty="0"/>
              <a:t>=1. Highway Nets perform roughly as well as </a:t>
            </a:r>
            <a:r>
              <a:rPr lang="en-US" i="1" dirty="0" err="1"/>
              <a:t>ResNets</a:t>
            </a:r>
            <a:r>
              <a:rPr lang="en-US" i="1" baseline="30000" dirty="0">
                <a:hlinkClick r:id="rId5"/>
              </a:rPr>
              <a:t>[HW2]</a:t>
            </a:r>
            <a:r>
              <a:rPr lang="en-US" i="1" dirty="0"/>
              <a:t> on ImageNet.</a:t>
            </a:r>
            <a:r>
              <a:rPr lang="en-US" i="1" baseline="30000" dirty="0">
                <a:hlinkClick r:id="rId6"/>
              </a:rPr>
              <a:t>[HW3]</a:t>
            </a:r>
            <a:r>
              <a:rPr lang="en-US" i="1" dirty="0"/>
              <a:t> Highway layers are also often used for natural language processing, where the simpler residual layers do not work as well.</a:t>
            </a:r>
            <a:r>
              <a:rPr lang="en-US" i="1" baseline="30000" dirty="0">
                <a:hlinkClick r:id="rId6"/>
              </a:rPr>
              <a:t>[HW3]</a:t>
            </a:r>
            <a:endParaRPr lang="en-US" dirty="0" smtClean="0"/>
          </a:p>
          <a:p>
            <a:r>
              <a:rPr lang="en-US" dirty="0"/>
              <a:t>[</a:t>
            </a:r>
            <a:r>
              <a:rPr lang="en-US" b="1" dirty="0"/>
              <a:t>HW2</a:t>
            </a:r>
            <a:r>
              <a:rPr lang="en-US" dirty="0"/>
              <a:t>] He, K., Zhang, X., Ren, S., Sun, J. Deep residual learning for image recognition. Preprint </a:t>
            </a:r>
            <a:r>
              <a:rPr lang="en-US" dirty="0">
                <a:hlinkClick r:id="rId7"/>
              </a:rPr>
              <a:t>arXiv:1512.03385</a:t>
            </a:r>
            <a:r>
              <a:rPr lang="en-US" dirty="0"/>
              <a:t> (Dec 2015). </a:t>
            </a:r>
            <a:r>
              <a:rPr lang="en-US" i="1" dirty="0"/>
              <a:t>Residual nets are a special case of Highway Nets</a:t>
            </a:r>
            <a:r>
              <a:rPr lang="en-US" i="1" baseline="30000" dirty="0">
                <a:hlinkClick r:id="rId8"/>
              </a:rPr>
              <a:t>[HW1]</a:t>
            </a:r>
            <a:r>
              <a:rPr lang="en-US" i="1" dirty="0"/>
              <a:t> where the gates are always open: g(x)=1 (a typical highway net initialization) and t(x)=1</a:t>
            </a:r>
            <a:r>
              <a:rPr lang="en-US" i="1" dirty="0" smtClean="0"/>
              <a:t>.</a:t>
            </a:r>
          </a:p>
          <a:p>
            <a:r>
              <a:rPr lang="en-US" dirty="0"/>
              <a:t>[</a:t>
            </a:r>
            <a:r>
              <a:rPr lang="en-US" b="1" dirty="0"/>
              <a:t>HW3</a:t>
            </a:r>
            <a:r>
              <a:rPr lang="en-US" dirty="0"/>
              <a:t>] K. </a:t>
            </a:r>
            <a:r>
              <a:rPr lang="en-US" dirty="0" err="1"/>
              <a:t>Greff</a:t>
            </a:r>
            <a:r>
              <a:rPr lang="en-US" dirty="0"/>
              <a:t>, R. K. Srivastava, J. </a:t>
            </a:r>
            <a:r>
              <a:rPr lang="en-US" dirty="0" err="1"/>
              <a:t>Schmidhuber</a:t>
            </a:r>
            <a:r>
              <a:rPr lang="en-US" dirty="0"/>
              <a:t>. Highway and Residual Networks learn Unrolled Iterative Estimation. Preprint </a:t>
            </a:r>
            <a:r>
              <a:rPr lang="en-US" dirty="0">
                <a:hlinkClick r:id="rId9"/>
              </a:rPr>
              <a:t>arxiv:1612.07771</a:t>
            </a:r>
            <a:r>
              <a:rPr lang="en-US" dirty="0"/>
              <a:t> (2016). Also at ICLR 2017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1" y="4740166"/>
            <a:ext cx="2117834" cy="2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95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Historical Remarks on the “credit” debate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003698" cy="39729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[</a:t>
            </a:r>
            <a:r>
              <a:rPr lang="en-US" b="1" dirty="0"/>
              <a:t>VAN1</a:t>
            </a:r>
            <a:r>
              <a:rPr lang="en-US" dirty="0"/>
              <a:t>] S. </a:t>
            </a:r>
            <a:r>
              <a:rPr lang="en-US" dirty="0" err="1"/>
              <a:t>Hochreiter</a:t>
            </a:r>
            <a:r>
              <a:rPr lang="en-US" dirty="0"/>
              <a:t>. </a:t>
            </a:r>
            <a:r>
              <a:rPr lang="en-US" dirty="0" err="1"/>
              <a:t>Untersuchungen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dynamischen</a:t>
            </a:r>
            <a:r>
              <a:rPr lang="en-US" dirty="0"/>
              <a:t> </a:t>
            </a:r>
            <a:r>
              <a:rPr lang="en-US" dirty="0" err="1"/>
              <a:t>neuronalen</a:t>
            </a:r>
            <a:r>
              <a:rPr lang="en-US" dirty="0"/>
              <a:t> </a:t>
            </a:r>
            <a:r>
              <a:rPr lang="en-US" dirty="0" err="1"/>
              <a:t>Netzen</a:t>
            </a:r>
            <a:r>
              <a:rPr lang="en-US" dirty="0"/>
              <a:t>. Diploma thesis, TUM, 1991 (advisor </a:t>
            </a:r>
            <a:r>
              <a:rPr lang="en-US" dirty="0">
                <a:hlinkClick r:id="rId2"/>
              </a:rPr>
              <a:t>J. Schmidhuber</a:t>
            </a:r>
            <a:r>
              <a:rPr lang="en-US" dirty="0"/>
              <a:t>). </a:t>
            </a:r>
            <a:r>
              <a:rPr lang="en-US" dirty="0" smtClean="0"/>
              <a:t>Link: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://www.idsia.ch/~</a:t>
            </a:r>
            <a:r>
              <a:rPr lang="en-US" dirty="0" smtClean="0">
                <a:hlinkClick r:id="rId3"/>
              </a:rPr>
              <a:t>juergen/SeppHochreiter1991ThesisAdvisorSchmidhuber.pdf</a:t>
            </a:r>
            <a:endParaRPr lang="en-US" dirty="0" smtClean="0"/>
          </a:p>
          <a:p>
            <a:r>
              <a:rPr lang="en-US" dirty="0"/>
              <a:t>[</a:t>
            </a:r>
            <a:r>
              <a:rPr lang="en-US" b="1" dirty="0"/>
              <a:t>VAN2</a:t>
            </a:r>
            <a:r>
              <a:rPr lang="en-US" dirty="0"/>
              <a:t>] Y. </a:t>
            </a:r>
            <a:r>
              <a:rPr lang="en-US" dirty="0" err="1"/>
              <a:t>Bengio</a:t>
            </a:r>
            <a:r>
              <a:rPr lang="en-US" dirty="0"/>
              <a:t>, P. Simard, P. </a:t>
            </a:r>
            <a:r>
              <a:rPr lang="en-US" dirty="0" err="1"/>
              <a:t>Frasconi</a:t>
            </a:r>
            <a:r>
              <a:rPr lang="en-US" dirty="0"/>
              <a:t>. Learning long-term dependencies with gradient descent is difficult. IEEE TNN 5(2), p 157-166, 1994</a:t>
            </a:r>
            <a:endParaRPr lang="en-US" dirty="0" smtClean="0"/>
          </a:p>
          <a:p>
            <a:r>
              <a:rPr lang="en-US" dirty="0"/>
              <a:t>[</a:t>
            </a:r>
            <a:r>
              <a:rPr lang="en-US" b="1" dirty="0"/>
              <a:t>VAN3</a:t>
            </a:r>
            <a:r>
              <a:rPr lang="en-US" dirty="0"/>
              <a:t>] S. </a:t>
            </a:r>
            <a:r>
              <a:rPr lang="en-US" dirty="0" err="1"/>
              <a:t>Hochreiter</a:t>
            </a:r>
            <a:r>
              <a:rPr lang="en-US" dirty="0"/>
              <a:t>, Y. </a:t>
            </a:r>
            <a:r>
              <a:rPr lang="en-US" dirty="0" err="1"/>
              <a:t>Bengio</a:t>
            </a:r>
            <a:r>
              <a:rPr lang="en-US" dirty="0"/>
              <a:t>, P. </a:t>
            </a:r>
            <a:r>
              <a:rPr lang="en-US" dirty="0" err="1"/>
              <a:t>Frasconi</a:t>
            </a:r>
            <a:r>
              <a:rPr lang="en-US" dirty="0"/>
              <a:t>, J. </a:t>
            </a:r>
            <a:r>
              <a:rPr lang="en-US" dirty="0" err="1"/>
              <a:t>Schmidhuber</a:t>
            </a:r>
            <a:r>
              <a:rPr lang="en-US" dirty="0"/>
              <a:t>. Gradient flow in recurrent nets: the difficulty of learning long-term dependencies. In S. C. Kremer and J. F. </a:t>
            </a:r>
            <a:r>
              <a:rPr lang="en-US" dirty="0" err="1"/>
              <a:t>Kolen</a:t>
            </a:r>
            <a:r>
              <a:rPr lang="en-US" dirty="0"/>
              <a:t>, eds., A Field Guide to Dynamical Recurrent Neural Networks. IEEE press, </a:t>
            </a:r>
            <a:r>
              <a:rPr lang="en-US" dirty="0" smtClean="0"/>
              <a:t>2001</a:t>
            </a:r>
          </a:p>
          <a:p>
            <a:r>
              <a:rPr lang="en-US" dirty="0" smtClean="0"/>
              <a:t>[</a:t>
            </a:r>
            <a:r>
              <a:rPr lang="en-US" b="1" dirty="0"/>
              <a:t>VAN4</a:t>
            </a:r>
            <a:r>
              <a:rPr lang="en-US" dirty="0"/>
              <a:t>] Y. </a:t>
            </a:r>
            <a:r>
              <a:rPr lang="en-US" dirty="0" err="1"/>
              <a:t>Bengio</a:t>
            </a:r>
            <a:r>
              <a:rPr lang="en-US" dirty="0"/>
              <a:t>. Neural net language models. </a:t>
            </a:r>
            <a:r>
              <a:rPr lang="en-US" dirty="0" err="1"/>
              <a:t>Scholarpedia</a:t>
            </a:r>
            <a:r>
              <a:rPr lang="en-US" dirty="0"/>
              <a:t>, 3(1):3881, 2008</a:t>
            </a:r>
            <a:r>
              <a:rPr lang="en-US" dirty="0" smtClean="0"/>
              <a:t>. </a:t>
            </a:r>
            <a:r>
              <a:rPr lang="en-US" dirty="0"/>
              <a:t>Link: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www.scholarpedia.org/article/Neural_net_language_models?CachedSimilar13</a:t>
            </a:r>
            <a:endParaRPr lang="en-US" dirty="0"/>
          </a:p>
          <a:p>
            <a:r>
              <a:rPr lang="en-US" b="1" dirty="0" smtClean="0"/>
              <a:t>J. </a:t>
            </a:r>
            <a:r>
              <a:rPr lang="en-US" b="1" dirty="0" err="1" smtClean="0"/>
              <a:t>SchmidHuber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https://people.idsia.ch/~juergen/deep-learning-miraculous-year-1990-1991.html#Sec.%</a:t>
            </a:r>
            <a:r>
              <a:rPr lang="en-US" dirty="0" smtClean="0">
                <a:hlinkClick r:id="rId5"/>
              </a:rPr>
              <a:t>203)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As a part of his thesis, Sepp implemented the Neural History Compressor above (see </a:t>
            </a:r>
            <a:r>
              <a:rPr lang="en-US" dirty="0">
                <a:hlinkClick r:id="rId6"/>
              </a:rPr>
              <a:t>Sec. 1</a:t>
            </a:r>
            <a:r>
              <a:rPr lang="en-US" dirty="0"/>
              <a:t>) and other RNN-based systems (see </a:t>
            </a:r>
            <a:r>
              <a:rPr lang="en-US" dirty="0">
                <a:hlinkClick r:id="rId7"/>
              </a:rPr>
              <a:t>Sec. 11</a:t>
            </a:r>
            <a:r>
              <a:rPr lang="en-US" dirty="0"/>
              <a:t>). However, he did much more: His work formally showed that deep NNs suffer from the now famous problem of vanishing or exploding gradients: in typical deep or recurrent networks, back-propagated error signals either shrink rapidly, or grow out of bounds. In both cases, learning fails. This analysis led to basic principles of what's now called LSTM (see </a:t>
            </a:r>
            <a:r>
              <a:rPr lang="en-US" dirty="0">
                <a:hlinkClick r:id="rId8"/>
              </a:rPr>
              <a:t>Sec. 4</a:t>
            </a:r>
            <a:r>
              <a:rPr lang="en-US" dirty="0" smtClean="0"/>
              <a:t>).”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Interestingly, in 1994, others published results</a:t>
            </a:r>
            <a:r>
              <a:rPr lang="en-US" baseline="30000" dirty="0">
                <a:hlinkClick r:id="rId9"/>
              </a:rPr>
              <a:t>[VAN2]</a:t>
            </a:r>
            <a:r>
              <a:rPr lang="en-US" dirty="0"/>
              <a:t> essentially identical to the 1991 vanishing gradient results of Sepp.</a:t>
            </a:r>
            <a:r>
              <a:rPr lang="en-US" baseline="30000" dirty="0">
                <a:hlinkClick r:id="rId10"/>
              </a:rPr>
              <a:t>[VAN1]</a:t>
            </a:r>
            <a:r>
              <a:rPr lang="en-US" dirty="0"/>
              <a:t> Even after a </a:t>
            </a:r>
            <a:r>
              <a:rPr lang="en-US" dirty="0">
                <a:hlinkClick r:id="rId11" action="ppaction://hlinkfile"/>
              </a:rPr>
              <a:t>common publication</a:t>
            </a:r>
            <a:r>
              <a:rPr lang="en-US" baseline="30000" dirty="0">
                <a:hlinkClick r:id="rId12"/>
              </a:rPr>
              <a:t>[VAN3]</a:t>
            </a:r>
            <a:r>
              <a:rPr lang="en-US" dirty="0"/>
              <a:t> the first author of reference</a:t>
            </a:r>
            <a:r>
              <a:rPr lang="en-US" baseline="30000" dirty="0">
                <a:hlinkClick r:id="rId9"/>
              </a:rPr>
              <a:t>[VAN2]</a:t>
            </a:r>
            <a:r>
              <a:rPr lang="en-US" dirty="0"/>
              <a:t> published papers</a:t>
            </a:r>
            <a:r>
              <a:rPr lang="en-US" baseline="30000" dirty="0">
                <a:hlinkClick r:id="rId13"/>
              </a:rPr>
              <a:t>[VAN4]</a:t>
            </a:r>
            <a:r>
              <a:rPr lang="en-US" dirty="0"/>
              <a:t> that cited only their own 1994 paper but not Sepp's original work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031" y="3393805"/>
            <a:ext cx="2350181" cy="1452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11" y="4971949"/>
            <a:ext cx="1697421" cy="16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9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729619"/>
            <a:ext cx="4507676" cy="5535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672" y="729214"/>
            <a:ext cx="4286754" cy="553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90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Jurgen’s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critics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Geoff’s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82886" y="1730490"/>
            <a:ext cx="2325917" cy="4216972"/>
          </a:xfrm>
          <a:prstGeom prst="rect">
            <a:avLst/>
          </a:prstGeom>
        </p:spPr>
      </p:pic>
      <p:pic>
        <p:nvPicPr>
          <p:cNvPr id="1026" name="Picture 2" descr="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364" y="1585214"/>
            <a:ext cx="5005727" cy="28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49596" y="6119489"/>
            <a:ext cx="6771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x.com</a:t>
            </a:r>
            <a:r>
              <a:rPr lang="en-US" dirty="0"/>
              <a:t>/</a:t>
            </a:r>
            <a:r>
              <a:rPr lang="en-US" dirty="0" err="1"/>
              <a:t>SchmidhuberAI</a:t>
            </a:r>
            <a:r>
              <a:rPr lang="en-US" dirty="0"/>
              <a:t>/status/1844022724328394780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298" y="4447748"/>
            <a:ext cx="2543119" cy="1492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2" y="1721142"/>
            <a:ext cx="2117834" cy="21178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059" y="1626046"/>
            <a:ext cx="1583388" cy="21187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05572" y="1264555"/>
            <a:ext cx="617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x.com</a:t>
            </a:r>
            <a:r>
              <a:rPr lang="en-US" dirty="0"/>
              <a:t>/</a:t>
            </a:r>
            <a:r>
              <a:rPr lang="en-US" dirty="0" err="1"/>
              <a:t>hardmaru</a:t>
            </a:r>
            <a:r>
              <a:rPr lang="en-US" dirty="0"/>
              <a:t>/status/1253189802452647936</a:t>
            </a:r>
          </a:p>
        </p:txBody>
      </p:sp>
    </p:spTree>
    <p:extLst>
      <p:ext uri="{BB962C8B-B14F-4D97-AF65-F5344CB8AC3E}">
        <p14:creationId xmlns:p14="http://schemas.microsoft.com/office/powerpoint/2010/main" val="81126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Bi-Direction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02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Bidirection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460" y="1438440"/>
            <a:ext cx="7952615" cy="54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763" y="2212975"/>
            <a:ext cx="87503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505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575" y="624110"/>
            <a:ext cx="7997103" cy="62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1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Bidirectional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simplified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156" y="1538176"/>
            <a:ext cx="8167224" cy="50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4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Bidirectional</a:t>
            </a:r>
            <a:r>
              <a:rPr lang="zh-CN" altLang="en-US" dirty="0"/>
              <a:t> </a:t>
            </a:r>
            <a:r>
              <a:rPr lang="en-US" altLang="zh-CN" dirty="0"/>
              <a:t>RNN:</a:t>
            </a:r>
            <a:r>
              <a:rPr lang="zh-CN" altLang="en-US" dirty="0"/>
              <a:t> </a:t>
            </a:r>
            <a:r>
              <a:rPr lang="en-US" altLang="zh-CN" dirty="0"/>
              <a:t>simplified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two-way arrows indicate </a:t>
            </a:r>
            <a:r>
              <a:rPr lang="en-US" dirty="0" err="1"/>
              <a:t>bidirectionality</a:t>
            </a:r>
            <a:r>
              <a:rPr lang="en-US" dirty="0"/>
              <a:t> and the depicted hidden states are assumed to be the concatenated </a:t>
            </a:r>
            <a:r>
              <a:rPr lang="en-US" dirty="0" err="1"/>
              <a:t>forwards+backwards</a:t>
            </a:r>
            <a:r>
              <a:rPr lang="en-US" dirty="0"/>
              <a:t> states.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60" y="3091947"/>
            <a:ext cx="8617504" cy="3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36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</a:t>
            </a:r>
            <a:r>
              <a:rPr lang="en-US" dirty="0"/>
              <a:t>-</a:t>
            </a:r>
            <a:r>
              <a:rPr lang="en-US" dirty="0" smtClean="0"/>
              <a:t>Direction LSTM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1" y="1942214"/>
            <a:ext cx="8915400" cy="3777622"/>
          </a:xfrm>
        </p:spPr>
        <p:txBody>
          <a:bodyPr/>
          <a:lstStyle/>
          <a:p>
            <a:r>
              <a:rPr lang="en-US" dirty="0" smtClean="0"/>
              <a:t>Semi-Supervised Sequence Learning, Google, 2015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93" y="2785730"/>
            <a:ext cx="8580037" cy="29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019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Bi-Direction LSTM: </a:t>
            </a:r>
            <a:r>
              <a:rPr lang="en-US" dirty="0" err="1" smtClean="0"/>
              <a:t>ELMo</a:t>
            </a:r>
            <a:r>
              <a:rPr lang="en-US" dirty="0" smtClean="0"/>
              <a:t> -- 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r>
              <a:rPr lang="en-US" dirty="0"/>
              <a:t>from Language </a:t>
            </a:r>
            <a:r>
              <a:rPr lang="en-US" dirty="0" smtClean="0"/>
              <a:t>Models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Peters et al. </a:t>
            </a:r>
            <a:r>
              <a:rPr lang="en-US" dirty="0" smtClean="0"/>
              <a:t>(2018) Deep Contextual Word </a:t>
            </a:r>
            <a:r>
              <a:rPr lang="en-US" dirty="0" err="1" smtClean="0"/>
              <a:t>Embeddings</a:t>
            </a:r>
            <a:r>
              <a:rPr lang="en-US" dirty="0" smtClean="0"/>
              <a:t>, </a:t>
            </a:r>
            <a:r>
              <a:rPr lang="de-DE" dirty="0"/>
              <a:t>NAACL 2018.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abs</a:t>
            </a:r>
            <a:r>
              <a:rPr lang="de-DE" dirty="0"/>
              <a:t>/1802.05365 </a:t>
            </a:r>
            <a:endParaRPr lang="de-DE" dirty="0" smtClean="0"/>
          </a:p>
          <a:p>
            <a:r>
              <a:rPr lang="de-DE" dirty="0" err="1"/>
              <a:t>Learn</a:t>
            </a:r>
            <a:r>
              <a:rPr lang="de-DE" dirty="0"/>
              <a:t> a </a:t>
            </a:r>
            <a:r>
              <a:rPr lang="de-DE" dirty="0" err="1"/>
              <a:t>deep</a:t>
            </a:r>
            <a:r>
              <a:rPr lang="de-DE" dirty="0"/>
              <a:t> Bi-NLM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all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in </a:t>
            </a:r>
            <a:r>
              <a:rPr lang="de-DE" dirty="0" err="1"/>
              <a:t>prediction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147" y="3359924"/>
            <a:ext cx="9741530" cy="33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1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RNNs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2717" y="2133600"/>
            <a:ext cx="9760688" cy="4288465"/>
          </a:xfrm>
        </p:spPr>
        <p:txBody>
          <a:bodyPr/>
          <a:lstStyle/>
          <a:p>
            <a:r>
              <a:rPr lang="en-US" dirty="0"/>
              <a:t>Note: bidirectional RNNs are only applicable if you have access to the </a:t>
            </a:r>
            <a:r>
              <a:rPr lang="en-US" b="1" dirty="0">
                <a:solidFill>
                  <a:srgbClr val="C00000"/>
                </a:solidFill>
              </a:rPr>
              <a:t>entire input sequence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They </a:t>
            </a:r>
            <a:r>
              <a:rPr lang="en-US" dirty="0"/>
              <a:t>are </a:t>
            </a:r>
            <a:r>
              <a:rPr lang="en-US" b="1" dirty="0"/>
              <a:t>not </a:t>
            </a:r>
            <a:r>
              <a:rPr lang="en-US" dirty="0"/>
              <a:t>applicable to Language Modeling, because in LM you </a:t>
            </a:r>
            <a:r>
              <a:rPr lang="en-US" i="1" dirty="0"/>
              <a:t>only </a:t>
            </a:r>
            <a:r>
              <a:rPr lang="en-US" dirty="0"/>
              <a:t>have left context available. </a:t>
            </a:r>
            <a:endParaRPr lang="en-US" dirty="0" smtClean="0"/>
          </a:p>
          <a:p>
            <a:pPr lvl="1"/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GPT</a:t>
            </a:r>
            <a:r>
              <a:rPr lang="zh-CN" altLang="en-US" dirty="0" smtClean="0"/>
              <a:t> </a:t>
            </a:r>
            <a:r>
              <a:rPr lang="en-US" altLang="zh-CN" dirty="0" smtClean="0"/>
              <a:t>(Generative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Pre-trained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Transformer)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/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unidirectional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endParaRPr lang="en-US" dirty="0"/>
          </a:p>
          <a:p>
            <a:r>
              <a:rPr lang="en-US" dirty="0"/>
              <a:t>If you do have entire input sequence (e.g. any kind of encoding), </a:t>
            </a:r>
            <a:r>
              <a:rPr lang="en-US" dirty="0" err="1"/>
              <a:t>bidirectionality</a:t>
            </a:r>
            <a:r>
              <a:rPr lang="en-US" dirty="0"/>
              <a:t> is powerful (you should use it by default). </a:t>
            </a:r>
          </a:p>
          <a:p>
            <a:pPr lvl="1"/>
            <a:r>
              <a:rPr lang="en-US" dirty="0"/>
              <a:t>For example, </a:t>
            </a:r>
            <a:r>
              <a:rPr lang="en-US" b="1" dirty="0"/>
              <a:t>BERT</a:t>
            </a:r>
            <a:r>
              <a:rPr lang="en-US" dirty="0"/>
              <a:t> (</a:t>
            </a:r>
            <a:r>
              <a:rPr lang="en-US" b="1" dirty="0">
                <a:solidFill>
                  <a:srgbClr val="C00000"/>
                </a:solidFill>
              </a:rPr>
              <a:t>Bidirectional</a:t>
            </a:r>
            <a:r>
              <a:rPr lang="en-US" b="1" dirty="0"/>
              <a:t> </a:t>
            </a:r>
            <a:r>
              <a:rPr lang="en-US" dirty="0"/>
              <a:t>Encoder Representations from Transformers) is a powerful </a:t>
            </a:r>
            <a:r>
              <a:rPr lang="en-US" dirty="0" err="1"/>
              <a:t>pretrained</a:t>
            </a:r>
            <a:r>
              <a:rPr lang="en-US" dirty="0"/>
              <a:t> contextual representation system built on </a:t>
            </a:r>
            <a:r>
              <a:rPr lang="en-US" dirty="0" err="1"/>
              <a:t>bidirectionality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391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746" y="416292"/>
            <a:ext cx="8911687" cy="1280890"/>
          </a:xfrm>
        </p:spPr>
        <p:txBody>
          <a:bodyPr/>
          <a:lstStyle/>
          <a:p>
            <a:r>
              <a:rPr lang="en-US" dirty="0" smtClean="0"/>
              <a:t>History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451" y="1905001"/>
            <a:ext cx="9888279" cy="42831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2013-2015, LSTMs started achieving state-of-the-art results </a:t>
            </a:r>
          </a:p>
          <a:p>
            <a:pPr lvl="1"/>
            <a:r>
              <a:rPr lang="en-US" dirty="0"/>
              <a:t>Successful tasks include: handwriting recognition, speech </a:t>
            </a:r>
          </a:p>
          <a:p>
            <a:pPr lvl="1"/>
            <a:r>
              <a:rPr lang="en-US" dirty="0"/>
              <a:t>recognition, machine translation, parsing, image captioning </a:t>
            </a:r>
          </a:p>
          <a:p>
            <a:pPr lvl="1"/>
            <a:r>
              <a:rPr lang="en-US" dirty="0"/>
              <a:t>LSTM became the dominant approach </a:t>
            </a:r>
          </a:p>
          <a:p>
            <a:r>
              <a:rPr lang="en-US" dirty="0"/>
              <a:t>Now (2019), other approaches (e.g. Transformers) have become more dominant for certain tasks. </a:t>
            </a:r>
          </a:p>
          <a:p>
            <a:pPr lvl="1"/>
            <a:r>
              <a:rPr lang="en-US" dirty="0"/>
              <a:t>For example in </a:t>
            </a:r>
            <a:r>
              <a:rPr lang="en-US" b="1" dirty="0"/>
              <a:t>WMT </a:t>
            </a:r>
            <a:r>
              <a:rPr lang="en-US" dirty="0"/>
              <a:t>(a MT conference + competition): </a:t>
            </a:r>
          </a:p>
          <a:p>
            <a:pPr lvl="1"/>
            <a:r>
              <a:rPr lang="en-US" dirty="0"/>
              <a:t>In WMT 2016, the summary report contains ”RNN” 44 times 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WMT </a:t>
            </a:r>
            <a:r>
              <a:rPr lang="en-US" dirty="0"/>
              <a:t>2018, the report contains “RNN” 9 times and “</a:t>
            </a:r>
            <a:r>
              <a:rPr lang="en-US" b="1" dirty="0"/>
              <a:t>Transformer</a:t>
            </a:r>
            <a:r>
              <a:rPr lang="en-US" dirty="0"/>
              <a:t>” 63 times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/>
              <a:t>Source: </a:t>
            </a:r>
            <a:r>
              <a:rPr lang="en-US" dirty="0"/>
              <a:t>"Findings of the 2016 Conference on Machine Translation (WMT16)", </a:t>
            </a:r>
            <a:r>
              <a:rPr lang="en-US" dirty="0" err="1"/>
              <a:t>Bojar</a:t>
            </a:r>
            <a:r>
              <a:rPr lang="en-US" dirty="0"/>
              <a:t> et al. 2016, http://</a:t>
            </a:r>
            <a:r>
              <a:rPr lang="en-US" dirty="0" err="1"/>
              <a:t>www.statmt.org</a:t>
            </a:r>
            <a:r>
              <a:rPr lang="en-US" dirty="0"/>
              <a:t>/wmt16/pdf/W16-2301.pdf </a:t>
            </a:r>
            <a:endParaRPr lang="en-US" dirty="0" smtClean="0"/>
          </a:p>
          <a:p>
            <a:pPr lvl="1"/>
            <a:r>
              <a:rPr lang="en-US" b="1" dirty="0" smtClean="0"/>
              <a:t>Source</a:t>
            </a:r>
            <a:r>
              <a:rPr lang="en-US" b="1" dirty="0"/>
              <a:t>: </a:t>
            </a:r>
            <a:r>
              <a:rPr lang="en-US" dirty="0"/>
              <a:t>"Findings of the 2018 Conference on Machine Translation (WMT18)", </a:t>
            </a:r>
            <a:r>
              <a:rPr lang="en-US" dirty="0" err="1"/>
              <a:t>Bojar</a:t>
            </a:r>
            <a:r>
              <a:rPr lang="en-US" dirty="0"/>
              <a:t> et al. 2018, http://</a:t>
            </a:r>
            <a:r>
              <a:rPr lang="en-US" dirty="0" err="1"/>
              <a:t>www.statmt.org</a:t>
            </a:r>
            <a:r>
              <a:rPr lang="en-US" dirty="0"/>
              <a:t>/wmt18/pdf/WMT028.pdf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908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Machine Translation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Translation using </a:t>
            </a:r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89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(NMT)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295400"/>
            <a:ext cx="9067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1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Sequence-to-sequence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versatile!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1538176"/>
            <a:ext cx="8915400" cy="3777622"/>
          </a:xfrm>
        </p:spPr>
        <p:txBody>
          <a:bodyPr/>
          <a:lstStyle/>
          <a:p>
            <a:r>
              <a:rPr lang="en-US" dirty="0"/>
              <a:t>Sequence-to-sequence is useful for </a:t>
            </a:r>
            <a:r>
              <a:rPr lang="en-US" i="1" dirty="0"/>
              <a:t>more than just MT</a:t>
            </a:r>
            <a:r>
              <a:rPr lang="en-US" dirty="0"/>
              <a:t>  </a:t>
            </a:r>
          </a:p>
          <a:p>
            <a:r>
              <a:rPr lang="en-US" dirty="0"/>
              <a:t>Many NLP tasks can be phrased as sequence-to-sequence: </a:t>
            </a:r>
          </a:p>
          <a:p>
            <a:pPr lvl="1"/>
            <a:r>
              <a:rPr lang="en-US" dirty="0" smtClean="0"/>
              <a:t>Summarization </a:t>
            </a:r>
            <a:r>
              <a:rPr lang="en-US" dirty="0"/>
              <a:t>(long text → short text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Dialogue </a:t>
            </a:r>
            <a:r>
              <a:rPr lang="en-US" dirty="0"/>
              <a:t>(previous utterances → next utterance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Parsing </a:t>
            </a:r>
            <a:r>
              <a:rPr lang="en-US" dirty="0"/>
              <a:t>(input text → output parse as sequence) </a:t>
            </a:r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generation (natural language → Python code) 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760" y="3948136"/>
            <a:ext cx="2407588" cy="273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413" y="2149475"/>
            <a:ext cx="8763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3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NMT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1571311"/>
            <a:ext cx="9067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811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Greedy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22519"/>
            <a:ext cx="8915400" cy="3777622"/>
          </a:xfrm>
        </p:spPr>
        <p:txBody>
          <a:bodyPr/>
          <a:lstStyle/>
          <a:p>
            <a:r>
              <a:rPr lang="en-US" dirty="0"/>
              <a:t>We </a:t>
            </a:r>
            <a:r>
              <a:rPr lang="en-US" dirty="0" smtClean="0"/>
              <a:t>generate </a:t>
            </a:r>
            <a:r>
              <a:rPr lang="en-US" dirty="0"/>
              <a:t>(or “decode”) the target sentence by taking </a:t>
            </a:r>
            <a:r>
              <a:rPr lang="en-US" b="1" dirty="0" err="1"/>
              <a:t>argmax</a:t>
            </a:r>
            <a:r>
              <a:rPr lang="en-US" dirty="0"/>
              <a:t> on each step of the </a:t>
            </a:r>
            <a:r>
              <a:rPr lang="en-US" dirty="0" smtClean="0"/>
              <a:t>decoder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called</a:t>
            </a:r>
            <a:r>
              <a:rPr lang="en-US" dirty="0" smtClean="0"/>
              <a:t> </a:t>
            </a:r>
            <a:r>
              <a:rPr lang="en-US" b="1" dirty="0"/>
              <a:t>greedy decoding </a:t>
            </a:r>
            <a:r>
              <a:rPr lang="en-US" dirty="0"/>
              <a:t>(take most probable word on each step) </a:t>
            </a:r>
          </a:p>
          <a:p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wrong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72" y="3161217"/>
            <a:ext cx="5321596" cy="33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416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0870"/>
            <a:ext cx="8915400" cy="4989443"/>
          </a:xfrm>
        </p:spPr>
        <p:txBody>
          <a:bodyPr>
            <a:normAutofit/>
          </a:bodyPr>
          <a:lstStyle/>
          <a:p>
            <a:r>
              <a:rPr lang="en-US" dirty="0"/>
              <a:t>Core idea: On each step of decoder, keep track of the </a:t>
            </a:r>
            <a:r>
              <a:rPr lang="en-US" b="1" i="1" dirty="0"/>
              <a:t>k </a:t>
            </a:r>
            <a:r>
              <a:rPr lang="en-US" b="1" dirty="0"/>
              <a:t>most probable </a:t>
            </a:r>
            <a:r>
              <a:rPr lang="en-US" dirty="0"/>
              <a:t>partial translations (which we call </a:t>
            </a:r>
            <a:r>
              <a:rPr lang="en-US" i="1" dirty="0"/>
              <a:t>hypotheses</a:t>
            </a:r>
            <a:r>
              <a:rPr lang="en-US" dirty="0"/>
              <a:t>) </a:t>
            </a:r>
          </a:p>
          <a:p>
            <a:pPr lvl="1"/>
            <a:r>
              <a:rPr lang="en-US" i="1" dirty="0" smtClean="0"/>
              <a:t>k </a:t>
            </a:r>
            <a:r>
              <a:rPr lang="en-US" dirty="0"/>
              <a:t>is the beam size (in practice around 5 to 10) </a:t>
            </a:r>
          </a:p>
          <a:p>
            <a:r>
              <a:rPr lang="en-US" dirty="0"/>
              <a:t>A hypothesis </a:t>
            </a:r>
            <a:r>
              <a:rPr lang="en-US" altLang="zh-CN" dirty="0" smtClean="0"/>
              <a:t>(y(1),</a:t>
            </a:r>
            <a:r>
              <a:rPr lang="mr-IN" altLang="zh-CN" dirty="0" smtClean="0"/>
              <a:t>…</a:t>
            </a:r>
            <a:r>
              <a:rPr lang="en-US" altLang="zh-CN" dirty="0" smtClean="0"/>
              <a:t>,y(t))</a:t>
            </a:r>
            <a:r>
              <a:rPr lang="zh-CN" altLang="en-US" dirty="0" smtClean="0"/>
              <a:t> </a:t>
            </a:r>
            <a:r>
              <a:rPr lang="en-US" dirty="0" smtClean="0"/>
              <a:t>has </a:t>
            </a:r>
            <a:r>
              <a:rPr lang="en-US" dirty="0"/>
              <a:t>a </a:t>
            </a:r>
            <a:r>
              <a:rPr lang="en-US" dirty="0" smtClean="0"/>
              <a:t>score </a:t>
            </a:r>
            <a:r>
              <a:rPr lang="en-US" dirty="0"/>
              <a:t>which is its log </a:t>
            </a:r>
            <a:r>
              <a:rPr lang="en-US" dirty="0" smtClean="0"/>
              <a:t>probability: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/>
              <a:t>Scores are all negative, and higher score is better 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search for high-scoring hypotheses, tracking top </a:t>
            </a:r>
            <a:r>
              <a:rPr lang="en-US" i="1" dirty="0"/>
              <a:t>k </a:t>
            </a:r>
            <a:r>
              <a:rPr lang="en-US" dirty="0"/>
              <a:t>on each step </a:t>
            </a:r>
          </a:p>
          <a:p>
            <a:r>
              <a:rPr lang="en-US" dirty="0"/>
              <a:t>Beam search is not guaranteed to find optimal solution </a:t>
            </a:r>
          </a:p>
          <a:p>
            <a:r>
              <a:rPr lang="en-US" dirty="0"/>
              <a:t>But much more efficient than exhaustive search!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12" y="2992506"/>
            <a:ext cx="8051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270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023" y="1874155"/>
            <a:ext cx="8891585" cy="44519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23" y="1264555"/>
            <a:ext cx="75057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0" y="6311900"/>
            <a:ext cx="39370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925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Sequence-to-sequence: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bottleneck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264" y="2346251"/>
            <a:ext cx="7381007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287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Mechanism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idea</a:t>
            </a:r>
            <a:r>
              <a:rPr lang="en-US" dirty="0" smtClean="0"/>
              <a:t> </a:t>
            </a:r>
            <a:r>
              <a:rPr lang="en-US" dirty="0" smtClean="0"/>
              <a:t>was </a:t>
            </a:r>
            <a:r>
              <a:rPr lang="en-US" altLang="zh-CN" dirty="0" smtClean="0"/>
              <a:t>originally</a:t>
            </a:r>
            <a:r>
              <a:rPr lang="en-US" dirty="0" smtClean="0"/>
              <a:t> </a:t>
            </a:r>
            <a:r>
              <a:rPr lang="en-US" altLang="zh-CN" dirty="0" smtClean="0"/>
              <a:t>coined</a:t>
            </a:r>
            <a:r>
              <a:rPr lang="en-US" dirty="0" smtClean="0"/>
              <a:t> </a:t>
            </a:r>
            <a:r>
              <a:rPr lang="en-US" altLang="zh-CN" dirty="0" smtClean="0"/>
              <a:t>i</a:t>
            </a:r>
            <a:r>
              <a:rPr lang="en-US" dirty="0" smtClean="0"/>
              <a:t>n </a:t>
            </a:r>
            <a:r>
              <a:rPr lang="en-US" dirty="0" smtClean="0"/>
              <a:t>computer vision, then to NLP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2"/>
              </a:rPr>
              <a:t>Dzmitry Bahdanau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Kyunghyun Cho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Yoshua </a:t>
            </a:r>
            <a:r>
              <a:rPr lang="en-US" dirty="0" smtClean="0">
                <a:hlinkClick r:id="rId4"/>
              </a:rPr>
              <a:t>Bengio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b="1" dirty="0" smtClean="0"/>
              <a:t>Neural </a:t>
            </a:r>
            <a:r>
              <a:rPr lang="en-US" b="1" dirty="0"/>
              <a:t>Machine Translation by Jointly Learning to Align and </a:t>
            </a:r>
            <a:r>
              <a:rPr lang="en-US" b="1" dirty="0" smtClean="0"/>
              <a:t>Translate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 </a:t>
            </a:r>
            <a:r>
              <a:rPr lang="en-US" altLang="zh-CN" i="1" dirty="0" smtClean="0"/>
              <a:t>ICLR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2015.</a:t>
            </a:r>
            <a:r>
              <a:rPr lang="zh-CN" altLang="en-US" i="1" dirty="0" smtClean="0"/>
              <a:t> </a:t>
            </a:r>
            <a:r>
              <a:rPr lang="is-IS" dirty="0"/>
              <a:t>arXiv:1409.0473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074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Sequence-to-sequence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attention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539561"/>
            <a:ext cx="9093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962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999"/>
            <a:ext cx="8911687" cy="48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708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070492"/>
            <a:ext cx="91186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935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8935963" cy="56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1446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4025</TotalTime>
  <Words>2161</Words>
  <Application>Microsoft Macintosh PowerPoint</Application>
  <PresentationFormat>Widescreen</PresentationFormat>
  <Paragraphs>282</Paragraphs>
  <Slides>129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0" baseType="lpstr">
      <vt:lpstr>Calibri</vt:lpstr>
      <vt:lpstr>Century Gothic</vt:lpstr>
      <vt:lpstr>Helvetica</vt:lpstr>
      <vt:lpstr>Mangal</vt:lpstr>
      <vt:lpstr>ＭＳ Ｐゴシック</vt:lpstr>
      <vt:lpstr>Wingdings</vt:lpstr>
      <vt:lpstr>Wingdings 3</vt:lpstr>
      <vt:lpstr>メイリオ</vt:lpstr>
      <vt:lpstr>幼圆</vt:lpstr>
      <vt:lpstr>Arial</vt:lpstr>
      <vt:lpstr>Wisp</vt:lpstr>
      <vt:lpstr>Recurrent Neural Networks (RNN), Long-Short-Term-Memory (LSTM), Attention and Transformer</vt:lpstr>
      <vt:lpstr>Summary</vt:lpstr>
      <vt:lpstr>Recurrent Neural Networks</vt:lpstr>
      <vt:lpstr>Recurrent Neural Networks: Process Sequences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Vanilla Recurrent Neural Networks</vt:lpstr>
      <vt:lpstr>Linear Dynamical Systems (1940s-)</vt:lpstr>
      <vt:lpstr>Hidden Markov Models (1970s-)</vt:lpstr>
      <vt:lpstr>Recurrent Neural Networks</vt:lpstr>
      <vt:lpstr>PowerPoint Presentation</vt:lpstr>
      <vt:lpstr>Time invariant systems</vt:lpstr>
      <vt:lpstr>Outputs added</vt:lpstr>
      <vt:lpstr>Loss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Text-&gt;RNN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Fundamental Deep Learning Problem: Vanishing / Exploding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Short Term Memory (LSTM)</vt:lpstr>
      <vt:lpstr>Long-Short-Term-Memory (LSTM)</vt:lpstr>
      <vt:lpstr>Long-Short-Term-Memory (LSTM)</vt:lpstr>
      <vt:lpstr>LSTM Flowchart</vt:lpstr>
      <vt:lpstr>PowerPoint Presentation</vt:lpstr>
      <vt:lpstr>PowerPoint Presentation</vt:lpstr>
      <vt:lpstr>Gated Recurrent Unit (GRU)</vt:lpstr>
      <vt:lpstr>Gated Recurrent Unit: tanh RNN</vt:lpstr>
      <vt:lpstr>Gated Recurrent Unit (GRU)</vt:lpstr>
      <vt:lpstr>GRU</vt:lpstr>
      <vt:lpstr>GRU and LSTM</vt:lpstr>
      <vt:lpstr>LSTM vs. GRU</vt:lpstr>
      <vt:lpstr>Is vanishing/exploding gradient just a RNN problem?  </vt:lpstr>
      <vt:lpstr>Summary</vt:lpstr>
      <vt:lpstr>Some Historical Remarks on LSTM</vt:lpstr>
      <vt:lpstr>Some Historical Remarks on HighwayNet</vt:lpstr>
      <vt:lpstr>Some Historical Remarks on the “credit” debate</vt:lpstr>
      <vt:lpstr>PowerPoint Presentation</vt:lpstr>
      <vt:lpstr>Jurgen’s critics and Geoff’s response</vt:lpstr>
      <vt:lpstr>Bi-Direction</vt:lpstr>
      <vt:lpstr>Motivation of Bidirection</vt:lpstr>
      <vt:lpstr>PowerPoint Presentation</vt:lpstr>
      <vt:lpstr>Bidirectional RNN: simplified diagram</vt:lpstr>
      <vt:lpstr>Bidirectional RNN: simplified diagram</vt:lpstr>
      <vt:lpstr>Uni-Direction LSTM</vt:lpstr>
      <vt:lpstr>Bi-Direction LSTM: ELMo -- Embeddings from Language Models </vt:lpstr>
      <vt:lpstr>Bidirectional RNNs </vt:lpstr>
      <vt:lpstr>History note</vt:lpstr>
      <vt:lpstr>Neural Machine Translation</vt:lpstr>
      <vt:lpstr>Neural Machine Translation (NMT)</vt:lpstr>
      <vt:lpstr>Sequence-to-sequence is versatile!</vt:lpstr>
      <vt:lpstr>Training a NMT system by BP</vt:lpstr>
      <vt:lpstr>Greedy Decoding</vt:lpstr>
      <vt:lpstr>Beam Search Decoding</vt:lpstr>
      <vt:lpstr>Beam search decoding example:</vt:lpstr>
      <vt:lpstr>Sequence-to-sequence: the bottleneck problem</vt:lpstr>
      <vt:lpstr>Attention Mechanism</vt:lpstr>
      <vt:lpstr>Sequence-to-sequence with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Attention in Equations</vt:lpstr>
      <vt:lpstr>Motivation of Transformer</vt:lpstr>
      <vt:lpstr>Transformer</vt:lpstr>
      <vt:lpstr>Transformer (Vaswani et al. 2017) “Attention is all you need”  </vt:lpstr>
      <vt:lpstr>Transformer Pytorch Notebook</vt:lpstr>
      <vt:lpstr>Encoder-Decoder Blocks</vt:lpstr>
      <vt:lpstr>Encoder has two layers</vt:lpstr>
      <vt:lpstr>Attention Illustration</vt:lpstr>
      <vt:lpstr>Dot-Product Self-Attention: Definition</vt:lpstr>
      <vt:lpstr>Attention: Multiple Inputs</vt:lpstr>
      <vt:lpstr>Dot-Product Attention: Matrix Form</vt:lpstr>
      <vt:lpstr>Scaled Dot-Product Attention</vt:lpstr>
      <vt:lpstr>Multi-head Attention</vt:lpstr>
      <vt:lpstr>Multihead</vt:lpstr>
      <vt:lpstr>PowerPoint Presentation</vt:lpstr>
      <vt:lpstr>Multi-head Attention</vt:lpstr>
      <vt:lpstr>A Transformer block</vt:lpstr>
      <vt:lpstr>Residue (Shortcut) </vt:lpstr>
      <vt:lpstr>Encoder Input</vt:lpstr>
      <vt:lpstr>PowerPoint Presentation</vt:lpstr>
      <vt:lpstr>Sin/Cos Position Encoding</vt:lpstr>
      <vt:lpstr>Transformer Encoder</vt:lpstr>
      <vt:lpstr>Transformer Decoder</vt:lpstr>
      <vt:lpstr>Encoder-Decoder </vt:lpstr>
      <vt:lpstr>Illustration of Encoder-Decoder</vt:lpstr>
      <vt:lpstr>Illustration of Encoder-Decoder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268</cp:revision>
  <cp:lastPrinted>2025-10-28T03:22:07Z</cp:lastPrinted>
  <dcterms:created xsi:type="dcterms:W3CDTF">2018-01-08T12:07:28Z</dcterms:created>
  <dcterms:modified xsi:type="dcterms:W3CDTF">2025-10-28T13:04:01Z</dcterms:modified>
</cp:coreProperties>
</file>